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1"/>
  </p:notesMasterIdLst>
  <p:sldIdLst>
    <p:sldId id="256" r:id="rId2"/>
    <p:sldId id="369" r:id="rId3"/>
    <p:sldId id="370" r:id="rId4"/>
    <p:sldId id="371" r:id="rId5"/>
    <p:sldId id="368" r:id="rId6"/>
    <p:sldId id="380" r:id="rId7"/>
    <p:sldId id="381" r:id="rId8"/>
    <p:sldId id="382" r:id="rId9"/>
    <p:sldId id="383" r:id="rId10"/>
    <p:sldId id="384" r:id="rId11"/>
    <p:sldId id="385" r:id="rId12"/>
    <p:sldId id="387" r:id="rId13"/>
    <p:sldId id="388" r:id="rId14"/>
    <p:sldId id="389" r:id="rId15"/>
    <p:sldId id="391" r:id="rId16"/>
    <p:sldId id="393" r:id="rId17"/>
    <p:sldId id="392" r:id="rId18"/>
    <p:sldId id="353" r:id="rId19"/>
    <p:sldId id="395" r:id="rId20"/>
    <p:sldId id="354" r:id="rId21"/>
    <p:sldId id="358" r:id="rId22"/>
    <p:sldId id="376" r:id="rId23"/>
    <p:sldId id="359" r:id="rId24"/>
    <p:sldId id="331" r:id="rId25"/>
    <p:sldId id="332" r:id="rId26"/>
    <p:sldId id="334" r:id="rId27"/>
    <p:sldId id="335" r:id="rId28"/>
    <p:sldId id="350" r:id="rId29"/>
    <p:sldId id="36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6">
          <p15:clr>
            <a:srgbClr val="A4A3A4"/>
          </p15:clr>
        </p15:guide>
        <p15:guide id="2" pos="31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1129"/>
    <a:srgbClr val="511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5" autoAdjust="0"/>
    <p:restoredTop sz="75027" autoAdjust="0"/>
  </p:normalViewPr>
  <p:slideViewPr>
    <p:cSldViewPr snapToGrid="0" snapToObjects="1">
      <p:cViewPr>
        <p:scale>
          <a:sx n="66" d="100"/>
          <a:sy n="66" d="100"/>
        </p:scale>
        <p:origin x="-2454" y="-570"/>
      </p:cViewPr>
      <p:guideLst>
        <p:guide orient="horz" pos="2156"/>
        <p:guide pos="31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6729-302D-CB44-8625-2E4613E558B4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15E95-6752-4B46-BE9E-D67A35B9B9A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6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 mettr</a:t>
            </a:r>
            <a:r>
              <a:rPr lang="fr-BE" baseline="0" dirty="0" smtClean="0"/>
              <a:t>e a jour en fonction de la </a:t>
            </a:r>
            <a:r>
              <a:rPr lang="fr-BE" baseline="0" dirty="0" err="1" smtClean="0"/>
              <a:t>derniere</a:t>
            </a:r>
            <a:r>
              <a:rPr lang="fr-BE" baseline="0" dirty="0" smtClean="0"/>
              <a:t> structure de la présentation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15E95-6752-4B46-BE9E-D67A35B9B9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9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15E95-6752-4B46-BE9E-D67A35B9B9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7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J’ai enlever « Diagnostic basé sur les </a:t>
            </a:r>
            <a:r>
              <a:rPr lang="fr-BE" dirty="0" err="1" smtClean="0"/>
              <a:t>symptomes</a:t>
            </a:r>
            <a:r>
              <a:rPr lang="fr-BE" dirty="0" smtClean="0"/>
              <a:t> d’appels ». J’imagine que ça peut se traduire oralement par « Si plusieurs des comportements et </a:t>
            </a:r>
            <a:r>
              <a:rPr lang="fr-BE" dirty="0" err="1" smtClean="0"/>
              <a:t>symptomes</a:t>
            </a:r>
            <a:r>
              <a:rPr lang="fr-BE" baseline="0" dirty="0" smtClean="0"/>
              <a:t> évoqués dans les slides précédents sont observés, un EGUS peut </a:t>
            </a:r>
            <a:r>
              <a:rPr lang="fr-BE" baseline="0" dirty="0" err="1" smtClean="0"/>
              <a:t>etre</a:t>
            </a:r>
            <a:r>
              <a:rPr lang="fr-BE" baseline="0" dirty="0" smtClean="0"/>
              <a:t> suspecté. Il reste encore à le confirmer cliniquement (formulation peut </a:t>
            </a:r>
            <a:r>
              <a:rPr lang="fr-BE" baseline="0" dirty="0" err="1" smtClean="0"/>
              <a:t>etre</a:t>
            </a:r>
            <a:r>
              <a:rPr lang="fr-BE" baseline="0" dirty="0" smtClean="0"/>
              <a:t> incorrecte…) » et puis la suite du slide.</a:t>
            </a:r>
          </a:p>
          <a:p>
            <a:endParaRPr lang="fr-BE" baseline="0" dirty="0" smtClean="0"/>
          </a:p>
          <a:p>
            <a:r>
              <a:rPr lang="fr-BE" baseline="0" dirty="0" smtClean="0"/>
              <a:t>J’ai aussi enlevé l’image qui ne me parait pas </a:t>
            </a:r>
            <a:r>
              <a:rPr lang="fr-BE" baseline="0" dirty="0" err="1" smtClean="0"/>
              <a:t>etre</a:t>
            </a:r>
            <a:r>
              <a:rPr lang="fr-BE" baseline="0" dirty="0" smtClean="0"/>
              <a:t> très utile. Peut </a:t>
            </a:r>
            <a:r>
              <a:rPr lang="fr-BE" baseline="0" dirty="0" err="1" smtClean="0"/>
              <a:t>etre</a:t>
            </a:r>
            <a:r>
              <a:rPr lang="fr-BE" baseline="0" dirty="0" smtClean="0"/>
              <a:t> rajouté une image lié à la gastroscopie.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15E95-6752-4B46-BE9E-D67A35B9B9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9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15E95-6752-4B46-BE9E-D67A35B9B9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09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15E95-6752-4B46-BE9E-D67A35B9B9A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0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15E95-6752-4B46-BE9E-D67A35B9B9A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97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  <a:tabLst>
                <a:tab pos="271463" algn="l"/>
                <a:tab pos="541338" algn="l"/>
              </a:tabLst>
            </a:pPr>
            <a:r>
              <a:rPr lang="en-US" dirty="0" smtClean="0">
                <a:solidFill>
                  <a:srgbClr val="511312"/>
                </a:solidFill>
                <a:latin typeface="Verdana"/>
              </a:rPr>
              <a:t>GI </a:t>
            </a:r>
            <a:r>
              <a:rPr lang="en-US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 50% EGUS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  <a:tabLst>
                <a:tab pos="271463" algn="l"/>
                <a:tab pos="541338" algn="l"/>
              </a:tabLst>
            </a:pPr>
            <a:r>
              <a:rPr lang="en-US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Pour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cs typeface="Verdana"/>
                <a:sym typeface="Wingdings" pitchFamily="2" charset="2"/>
              </a:rPr>
              <a:t>tous</a:t>
            </a:r>
            <a:r>
              <a:rPr lang="en-US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les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poulains</a:t>
            </a:r>
            <a:r>
              <a:rPr lang="en-US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 un lien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clair</a:t>
            </a:r>
            <a:r>
              <a:rPr lang="en-US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entre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maladie</a:t>
            </a:r>
            <a:r>
              <a:rPr lang="en-US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GI et la presence des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ulcères</a:t>
            </a:r>
            <a:r>
              <a:rPr lang="en-US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 les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ulcères</a:t>
            </a:r>
            <a:r>
              <a:rPr lang="en-US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seront-ils</a:t>
            </a:r>
            <a:r>
              <a:rPr lang="en-US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la cause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ou</a:t>
            </a:r>
            <a:r>
              <a:rPr lang="en-US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la consequence des maladies GI?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  <a:tabLst>
                <a:tab pos="271463" algn="l"/>
                <a:tab pos="541338" algn="l"/>
              </a:tabLst>
            </a:pPr>
            <a:r>
              <a:rPr lang="nl-BE" b="1" dirty="0" smtClean="0">
                <a:solidFill>
                  <a:srgbClr val="511312"/>
                </a:solidFill>
                <a:latin typeface="Verdana"/>
                <a:cs typeface="Verdana"/>
                <a:sym typeface="Wingdings" pitchFamily="2" charset="2"/>
              </a:rPr>
              <a:t>Pas</a:t>
            </a:r>
            <a:r>
              <a:rPr lang="nl-BE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</a:t>
            </a:r>
            <a:r>
              <a:rPr lang="nl-BE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un</a:t>
            </a:r>
            <a:r>
              <a:rPr lang="nl-BE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</a:t>
            </a:r>
            <a:r>
              <a:rPr lang="nl-BE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lien</a:t>
            </a:r>
            <a:r>
              <a:rPr lang="nl-BE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</a:t>
            </a:r>
            <a:r>
              <a:rPr lang="nl-BE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clair</a:t>
            </a:r>
            <a:r>
              <a:rPr lang="nl-BE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</a:t>
            </a:r>
            <a:r>
              <a:rPr lang="nl-BE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entre</a:t>
            </a:r>
            <a:r>
              <a:rPr lang="nl-BE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les </a:t>
            </a:r>
            <a:r>
              <a:rPr lang="nl-BE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ulcères</a:t>
            </a:r>
            <a:r>
              <a:rPr lang="nl-BE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et les </a:t>
            </a:r>
            <a:r>
              <a:rPr lang="nl-BE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maladies</a:t>
            </a:r>
            <a:r>
              <a:rPr lang="nl-BE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</a:t>
            </a:r>
            <a:r>
              <a:rPr lang="nl-BE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musculosquelettiques</a:t>
            </a:r>
            <a:r>
              <a:rPr lang="nl-BE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 </a:t>
            </a:r>
            <a:r>
              <a:rPr lang="nl-BE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suspicion</a:t>
            </a:r>
            <a:r>
              <a:rPr lang="nl-BE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</a:t>
            </a:r>
            <a:r>
              <a:rPr lang="nl-BE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que</a:t>
            </a:r>
            <a:r>
              <a:rPr lang="nl-BE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</a:t>
            </a:r>
            <a:r>
              <a:rPr lang="nl-BE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ce</a:t>
            </a:r>
            <a:r>
              <a:rPr lang="nl-BE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</a:t>
            </a:r>
            <a:r>
              <a:rPr lang="nl-BE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serait</a:t>
            </a:r>
            <a:r>
              <a:rPr lang="nl-BE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</a:t>
            </a:r>
            <a:r>
              <a:rPr lang="nl-BE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plutôt</a:t>
            </a:r>
            <a:r>
              <a:rPr lang="nl-BE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la </a:t>
            </a:r>
            <a:r>
              <a:rPr lang="nl-BE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conséquence</a:t>
            </a:r>
            <a:r>
              <a:rPr lang="nl-BE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de </a:t>
            </a:r>
            <a:r>
              <a:rPr lang="nl-BE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l’usage</a:t>
            </a:r>
            <a:r>
              <a:rPr lang="nl-BE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des </a:t>
            </a:r>
            <a:r>
              <a:rPr lang="nl-BE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anti-inflammatoires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15E95-6752-4B46-BE9E-D67A35B9B9A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15E95-6752-4B46-BE9E-D67A35B9B9A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4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BB2B-4B88-4D2F-B7AF-1C6A614D27C6}" type="datetimeFigureOut">
              <a:rPr lang="fr-BE" smtClean="0"/>
              <a:t>15-05-16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8733-9520-4537-8D37-628279AEFB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488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BB2B-4B88-4D2F-B7AF-1C6A614D27C6}" type="datetimeFigureOut">
              <a:rPr lang="fr-BE" smtClean="0"/>
              <a:t>15-05-16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8733-9520-4537-8D37-628279AEFB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019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BB2B-4B88-4D2F-B7AF-1C6A614D27C6}" type="datetimeFigureOut">
              <a:rPr lang="fr-BE" smtClean="0"/>
              <a:t>15-05-16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8733-9520-4537-8D37-628279AEFB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04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BB2B-4B88-4D2F-B7AF-1C6A614D27C6}" type="datetimeFigureOut">
              <a:rPr lang="fr-BE" smtClean="0"/>
              <a:t>15-05-16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8733-9520-4537-8D37-628279AEFB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392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BB2B-4B88-4D2F-B7AF-1C6A614D27C6}" type="datetimeFigureOut">
              <a:rPr lang="fr-BE" smtClean="0"/>
              <a:t>15-05-16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8733-9520-4537-8D37-628279AEFB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408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BB2B-4B88-4D2F-B7AF-1C6A614D27C6}" type="datetimeFigureOut">
              <a:rPr lang="fr-BE" smtClean="0"/>
              <a:t>15-05-16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8733-9520-4537-8D37-628279AEFB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464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BB2B-4B88-4D2F-B7AF-1C6A614D27C6}" type="datetimeFigureOut">
              <a:rPr lang="fr-BE" smtClean="0"/>
              <a:t>15-05-16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8733-9520-4537-8D37-628279AEFB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485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BB2B-4B88-4D2F-B7AF-1C6A614D27C6}" type="datetimeFigureOut">
              <a:rPr lang="fr-BE" smtClean="0"/>
              <a:t>15-05-16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8733-9520-4537-8D37-628279AEFB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723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BB2B-4B88-4D2F-B7AF-1C6A614D27C6}" type="datetimeFigureOut">
              <a:rPr lang="fr-BE" smtClean="0"/>
              <a:t>15-05-16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8733-9520-4537-8D37-628279AEFB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637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BB2B-4B88-4D2F-B7AF-1C6A614D27C6}" type="datetimeFigureOut">
              <a:rPr lang="fr-BE" smtClean="0"/>
              <a:t>15-05-16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8733-9520-4537-8D37-628279AEFB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098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BB2B-4B88-4D2F-B7AF-1C6A614D27C6}" type="datetimeFigureOut">
              <a:rPr lang="fr-BE" smtClean="0"/>
              <a:t>15-05-16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8733-9520-4537-8D37-628279AEFB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846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7BB2B-4B88-4D2F-B7AF-1C6A614D27C6}" type="datetimeFigureOut">
              <a:rPr lang="fr-BE" smtClean="0"/>
              <a:t>15-05-16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08733-9520-4537-8D37-628279AEFB04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Picture 6" descr="Merial Equine basis powerpoint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4671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57201"/>
            <a:ext cx="8695267" cy="537633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3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ahUKEwiWiYOhpdnKAhVIPxoKHRJqCrYQjRwIBw&amp;url=http://horses.about.com/od/diseasesandillness/&amp;psig=AFQjCNEMGhRaGX0uhAiUpV11BIWAIFL0Qg&amp;ust=145450965522524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9726"/>
            <a:ext cx="9144000" cy="3878217"/>
          </a:xfrm>
        </p:spPr>
        <p:txBody>
          <a:bodyPr anchor="t"/>
          <a:lstStyle/>
          <a:p>
            <a:pPr>
              <a:lnSpc>
                <a:spcPts val="2700"/>
              </a:lnSpc>
              <a:spcAft>
                <a:spcPts val="1200"/>
              </a:spcAft>
            </a:pPr>
            <a:r>
              <a:rPr lang="fr-BE" sz="4000" b="1" kern="1400" dirty="0" smtClean="0">
                <a:solidFill>
                  <a:srgbClr val="511312"/>
                </a:solidFill>
                <a:latin typeface="Verdana"/>
              </a:rPr>
              <a:t>Equine </a:t>
            </a:r>
            <a:r>
              <a:rPr lang="fr-BE" sz="4000" b="1" kern="1400" dirty="0" err="1" smtClean="0">
                <a:solidFill>
                  <a:srgbClr val="511312"/>
                </a:solidFill>
                <a:latin typeface="Verdana"/>
              </a:rPr>
              <a:t>Gastric</a:t>
            </a:r>
            <a:r>
              <a:rPr lang="fr-BE" sz="4000" b="1" kern="1400" dirty="0" smtClean="0">
                <a:solidFill>
                  <a:srgbClr val="511312"/>
                </a:solidFill>
                <a:latin typeface="Verdana"/>
              </a:rPr>
              <a:t> </a:t>
            </a:r>
            <a:r>
              <a:rPr lang="fr-BE" sz="4000" b="1" kern="1400" dirty="0" err="1" smtClean="0">
                <a:solidFill>
                  <a:srgbClr val="511312"/>
                </a:solidFill>
                <a:latin typeface="Verdana"/>
              </a:rPr>
              <a:t>Ulcer</a:t>
            </a:r>
            <a:r>
              <a:rPr lang="fr-BE" sz="4000" b="1" kern="1400" dirty="0" smtClean="0">
                <a:solidFill>
                  <a:srgbClr val="511312"/>
                </a:solidFill>
                <a:latin typeface="Verdana"/>
              </a:rPr>
              <a:t> </a:t>
            </a:r>
            <a:br>
              <a:rPr lang="fr-BE" sz="4000" b="1" kern="1400" dirty="0" smtClean="0">
                <a:solidFill>
                  <a:srgbClr val="511312"/>
                </a:solidFill>
                <a:latin typeface="Verdana"/>
              </a:rPr>
            </a:br>
            <a:r>
              <a:rPr lang="fr-BE" sz="4000" b="1" kern="1400" dirty="0" smtClean="0">
                <a:solidFill>
                  <a:srgbClr val="511312"/>
                </a:solidFill>
                <a:latin typeface="Verdana"/>
              </a:rPr>
              <a:t/>
            </a:r>
            <a:br>
              <a:rPr lang="fr-BE" sz="4000" b="1" kern="1400" dirty="0" smtClean="0">
                <a:solidFill>
                  <a:srgbClr val="511312"/>
                </a:solidFill>
                <a:latin typeface="Verdana"/>
              </a:rPr>
            </a:br>
            <a:r>
              <a:rPr lang="fr-BE" sz="4000" b="1" kern="1400" dirty="0" smtClean="0">
                <a:solidFill>
                  <a:srgbClr val="511312"/>
                </a:solidFill>
                <a:latin typeface="Verdana"/>
              </a:rPr>
              <a:t>Syndrome(EGUS) chez les </a:t>
            </a:r>
            <a:br>
              <a:rPr lang="fr-BE" sz="4000" b="1" kern="1400" dirty="0" smtClean="0">
                <a:solidFill>
                  <a:srgbClr val="511312"/>
                </a:solidFill>
                <a:latin typeface="Verdana"/>
              </a:rPr>
            </a:br>
            <a:r>
              <a:rPr lang="fr-BE" sz="4000" b="1" kern="1400" dirty="0" smtClean="0">
                <a:solidFill>
                  <a:srgbClr val="511312"/>
                </a:solidFill>
                <a:latin typeface="Verdana"/>
              </a:rPr>
              <a:t/>
            </a:r>
            <a:br>
              <a:rPr lang="fr-BE" sz="4000" b="1" kern="1400" dirty="0" smtClean="0">
                <a:solidFill>
                  <a:srgbClr val="511312"/>
                </a:solidFill>
                <a:latin typeface="Verdana"/>
              </a:rPr>
            </a:br>
            <a:r>
              <a:rPr lang="fr-BE" sz="4000" b="1" kern="1400" dirty="0" smtClean="0">
                <a:solidFill>
                  <a:srgbClr val="511312"/>
                </a:solidFill>
                <a:latin typeface="Verdana"/>
              </a:rPr>
              <a:t>chevaux </a:t>
            </a:r>
            <a:br>
              <a:rPr lang="fr-BE" sz="4000" b="1" kern="1400" dirty="0" smtClean="0">
                <a:solidFill>
                  <a:srgbClr val="511312"/>
                </a:solidFill>
                <a:latin typeface="Verdana"/>
              </a:rPr>
            </a:br>
            <a:r>
              <a:rPr lang="fr-BE" sz="4000" kern="1400" dirty="0" smtClean="0">
                <a:solidFill>
                  <a:srgbClr val="511312"/>
                </a:solidFill>
                <a:latin typeface="Verdana"/>
              </a:rPr>
              <a:t/>
            </a:r>
            <a:br>
              <a:rPr lang="fr-BE" sz="4000" kern="1400" dirty="0" smtClean="0">
                <a:solidFill>
                  <a:srgbClr val="511312"/>
                </a:solidFill>
                <a:latin typeface="Verdana"/>
              </a:rPr>
            </a:br>
            <a:r>
              <a:rPr lang="fr-BE" sz="4000" kern="1400" dirty="0" smtClean="0">
                <a:solidFill>
                  <a:srgbClr val="511312"/>
                </a:solidFill>
                <a:latin typeface="Verdana"/>
              </a:rPr>
              <a:t/>
            </a:r>
            <a:br>
              <a:rPr lang="fr-BE" sz="4000" kern="1400" dirty="0" smtClean="0">
                <a:solidFill>
                  <a:srgbClr val="511312"/>
                </a:solidFill>
                <a:latin typeface="Verdana"/>
              </a:rPr>
            </a:br>
            <a:r>
              <a:rPr lang="fr-BE" sz="4000" kern="1400" dirty="0" smtClean="0">
                <a:solidFill>
                  <a:srgbClr val="511312"/>
                </a:solidFill>
                <a:latin typeface="Verdana"/>
              </a:rPr>
              <a:t/>
            </a:r>
            <a:br>
              <a:rPr lang="fr-BE" sz="4000" kern="1400" dirty="0" smtClean="0">
                <a:solidFill>
                  <a:srgbClr val="511312"/>
                </a:solidFill>
                <a:latin typeface="Verdana"/>
              </a:rPr>
            </a:br>
            <a:r>
              <a:rPr lang="fr-BE" sz="2000" b="1" kern="1400" dirty="0" smtClean="0">
                <a:solidFill>
                  <a:srgbClr val="511312"/>
                </a:solidFill>
                <a:latin typeface="Verdana"/>
              </a:rPr>
              <a:t/>
            </a:r>
            <a:br>
              <a:rPr lang="fr-BE" sz="2000" b="1" kern="1400" dirty="0" smtClean="0">
                <a:solidFill>
                  <a:srgbClr val="511312"/>
                </a:solidFill>
                <a:latin typeface="Verdana"/>
              </a:rPr>
            </a:br>
            <a:r>
              <a:rPr lang="fr-BE" sz="2000" b="1" kern="1400" dirty="0" smtClean="0">
                <a:solidFill>
                  <a:srgbClr val="511312"/>
                </a:solidFill>
                <a:latin typeface="Verdana"/>
              </a:rPr>
              <a:t>Dr. Thierry </a:t>
            </a:r>
            <a:r>
              <a:rPr lang="fr-BE" sz="2000" b="1" kern="1400" dirty="0" err="1" smtClean="0">
                <a:solidFill>
                  <a:srgbClr val="511312"/>
                </a:solidFill>
                <a:latin typeface="Verdana"/>
              </a:rPr>
              <a:t>Eeckhout</a:t>
            </a:r>
            <a:r>
              <a:rPr lang="fr-BE" sz="2000" b="1" kern="1400" dirty="0" smtClean="0">
                <a:solidFill>
                  <a:srgbClr val="511312"/>
                </a:solidFill>
                <a:latin typeface="Verdana"/>
              </a:rPr>
              <a:t> DVM</a:t>
            </a:r>
            <a:endParaRPr lang="fr-BE" sz="2000" b="1" kern="1400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95024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endParaRPr lang="en-US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58265" y="2389715"/>
            <a:ext cx="4173867" cy="1083735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ts val="600"/>
              </a:spcAft>
              <a:tabLst>
                <a:tab pos="271463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  <a:cs typeface="Verdana"/>
              </a:rPr>
              <a:t>•	</a:t>
            </a:r>
            <a:r>
              <a:rPr lang="fr-BE" b="1" dirty="0" smtClean="0">
                <a:solidFill>
                  <a:srgbClr val="511312"/>
                </a:solidFill>
                <a:latin typeface="Verdana"/>
              </a:rPr>
              <a:t>Degré 0: </a:t>
            </a:r>
            <a:r>
              <a:rPr lang="fr-BE" dirty="0" smtClean="0">
                <a:solidFill>
                  <a:srgbClr val="511312"/>
                </a:solidFill>
                <a:latin typeface="Verdana"/>
              </a:rPr>
              <a:t/>
            </a:r>
            <a:br>
              <a:rPr lang="fr-BE" dirty="0" smtClean="0">
                <a:solidFill>
                  <a:srgbClr val="511312"/>
                </a:solidFill>
                <a:latin typeface="Verdana"/>
              </a:rPr>
            </a:br>
            <a:r>
              <a:rPr lang="fr-BE" dirty="0" smtClean="0">
                <a:solidFill>
                  <a:srgbClr val="511312"/>
                </a:solidFill>
                <a:latin typeface="Verdana"/>
              </a:rPr>
              <a:t>	pas de signes d’irritations</a:t>
            </a:r>
          </a:p>
        </p:txBody>
      </p:sp>
      <p:pic>
        <p:nvPicPr>
          <p:cNvPr id="6" name="Picture 5" descr="Grade 0 - Stomach lining is intact, and there is no appearance of redde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" y="2167465"/>
            <a:ext cx="2232025" cy="1944687"/>
          </a:xfrm>
          <a:prstGeom prst="rect">
            <a:avLst/>
          </a:prstGeom>
          <a:noFill/>
        </p:spPr>
      </p:pic>
      <p:pic>
        <p:nvPicPr>
          <p:cNvPr id="7" name="Picture 7" descr="Grade 1 - The mucosa is intact but there are areas of hyperaem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297362"/>
            <a:ext cx="2303462" cy="187325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2000" y="1182667"/>
            <a:ext cx="8178600" cy="509333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ts val="600"/>
              </a:spcAft>
              <a:buFontTx/>
              <a:buNone/>
              <a:tabLst>
                <a:tab pos="271463" algn="l"/>
                <a:tab pos="541338" algn="l"/>
                <a:tab pos="804863" algn="l"/>
              </a:tabLst>
            </a:pP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• </a:t>
            </a:r>
            <a:r>
              <a:rPr lang="en-US" b="1" dirty="0" smtClean="0">
                <a:solidFill>
                  <a:srgbClr val="511312"/>
                </a:solidFill>
                <a:latin typeface="Verdana"/>
              </a:rPr>
              <a:t>de 0 à 4</a:t>
            </a:r>
            <a:r>
              <a:rPr lang="nl-BE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				  </a:t>
            </a:r>
            <a:r>
              <a:rPr lang="nl-BE" b="1" dirty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(</a:t>
            </a:r>
            <a:r>
              <a:rPr lang="nl-BE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Andrew et al, 1999)</a:t>
            </a:r>
            <a:endParaRPr lang="en-US" b="1" dirty="0" smtClean="0">
              <a:solidFill>
                <a:srgbClr val="511312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58266" y="4519612"/>
            <a:ext cx="3919867" cy="1651000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ts val="600"/>
              </a:spcAft>
              <a:tabLst>
                <a:tab pos="271463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  <a:cs typeface="Verdana"/>
              </a:rPr>
              <a:t>•	</a:t>
            </a:r>
            <a:r>
              <a:rPr lang="fr-BE" b="1" dirty="0" smtClean="0">
                <a:solidFill>
                  <a:srgbClr val="511312"/>
                </a:solidFill>
                <a:latin typeface="Verdana"/>
              </a:rPr>
              <a:t>Degré 1: </a:t>
            </a:r>
            <a:br>
              <a:rPr lang="fr-BE" b="1" dirty="0" smtClean="0">
                <a:solidFill>
                  <a:srgbClr val="511312"/>
                </a:solidFill>
                <a:latin typeface="Verdana"/>
              </a:rPr>
            </a:br>
            <a:r>
              <a:rPr lang="fr-BE" dirty="0" smtClean="0">
                <a:solidFill>
                  <a:srgbClr val="511312"/>
                </a:solidFill>
                <a:latin typeface="Verdana"/>
              </a:rPr>
              <a:t>	zones de rougeur locale</a:t>
            </a:r>
            <a:br>
              <a:rPr lang="fr-BE" dirty="0" smtClean="0">
                <a:solidFill>
                  <a:srgbClr val="511312"/>
                </a:solidFill>
                <a:latin typeface="Verdana"/>
              </a:rPr>
            </a:br>
            <a:r>
              <a:rPr lang="fr-BE" dirty="0" smtClean="0">
                <a:solidFill>
                  <a:srgbClr val="511312"/>
                </a:solidFill>
                <a:latin typeface="Verdana"/>
              </a:rPr>
              <a:t>	ou  d’hyperkératose (réaction 	de l’épithélium qui s’épaissit)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8200" y="643881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rgbClr val="511312"/>
                </a:solidFill>
                <a:latin typeface="Verdana"/>
              </a:rPr>
              <a:t>Gradation</a:t>
            </a:r>
            <a:endParaRPr lang="en-US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62014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28133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endParaRPr lang="en-US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pic>
        <p:nvPicPr>
          <p:cNvPr id="12" name="Picture 4" descr="Grade 2 - Stomach has small single or multiple ulc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759" y="2184399"/>
            <a:ext cx="1933575" cy="162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 descr="Grade 3 - Stomach has large single or multiple ulc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655" y="2184398"/>
            <a:ext cx="2141855" cy="1627925"/>
          </a:xfrm>
          <a:prstGeom prst="rect">
            <a:avLst/>
          </a:prstGeom>
          <a:noFill/>
        </p:spPr>
      </p:pic>
      <p:pic>
        <p:nvPicPr>
          <p:cNvPr id="14" name="Picture 7" descr="Grade 4 - Stomach has extensive ulceration; often merge to give areas of deep ulcer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2956" y="2184399"/>
            <a:ext cx="2120529" cy="1627925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32000" y="4055534"/>
            <a:ext cx="2853259" cy="1473200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ts val="600"/>
              </a:spcAft>
              <a:tabLst>
                <a:tab pos="271463" algn="l"/>
              </a:tabLst>
            </a:pP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•	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cs typeface="Verdana"/>
              </a:rPr>
              <a:t>Degré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 2: </a:t>
            </a:r>
            <a:b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</a:b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	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petites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lésions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	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d’ulcerations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	multiples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ou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	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d’hyperkératose</a:t>
            </a:r>
            <a:endParaRPr lang="en-US" dirty="0" smtClean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07452" y="4055533"/>
            <a:ext cx="3284867" cy="1473201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ts val="600"/>
              </a:spcAft>
              <a:tabLst>
                <a:tab pos="271463" algn="l"/>
              </a:tabLst>
            </a:pP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•	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cs typeface="Verdana"/>
              </a:rPr>
              <a:t>Degré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 3: </a:t>
            </a:r>
            <a:b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</a:b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	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lesions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grandes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avec 	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ulcérations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multiples, 	les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lésions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sont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claires</a:t>
            </a:r>
            <a:endParaRPr lang="en-US" dirty="0" smtClean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60626" y="4055533"/>
            <a:ext cx="3014034" cy="1473201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ts val="600"/>
              </a:spcAft>
              <a:tabLst>
                <a:tab pos="271463" algn="l"/>
              </a:tabLst>
            </a:pP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	•	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cs typeface="Verdana"/>
              </a:rPr>
              <a:t>Degré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 4: </a:t>
            </a:r>
            <a:b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</a:b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		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ulcerations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élargies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, 		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profondes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et</a:t>
            </a:r>
          </a:p>
          <a:p>
            <a:pPr>
              <a:spcAft>
                <a:spcPts val="600"/>
              </a:spcAft>
              <a:tabLst>
                <a:tab pos="271463" algn="l"/>
              </a:tabLst>
            </a:pPr>
            <a:r>
              <a:rPr lang="en-US" dirty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   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hémorragiques</a:t>
            </a:r>
            <a:endParaRPr lang="en-US" dirty="0" smtClean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2000" y="1692000"/>
            <a:ext cx="3330103" cy="509333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ts val="600"/>
              </a:spcAft>
              <a:buFontTx/>
              <a:buNone/>
              <a:tabLst>
                <a:tab pos="271463" algn="l"/>
                <a:tab pos="541338" algn="l"/>
                <a:tab pos="804863" algn="l"/>
              </a:tabLst>
            </a:pPr>
            <a:endParaRPr lang="en-US" b="1" dirty="0" smtClean="0">
              <a:solidFill>
                <a:srgbClr val="511312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643881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rgbClr val="511312"/>
                </a:solidFill>
                <a:latin typeface="Verdana"/>
              </a:rPr>
              <a:t>Gradation</a:t>
            </a:r>
            <a:endParaRPr lang="en-US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07977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28133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fr-BE" sz="3200" b="1" dirty="0" smtClean="0">
                <a:solidFill>
                  <a:srgbClr val="511312"/>
                </a:solidFill>
                <a:latin typeface="Verdana"/>
              </a:rPr>
              <a:t>Facteurs de risque</a:t>
            </a:r>
            <a:endParaRPr lang="fr-BE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1999" y="1692000"/>
            <a:ext cx="8161667" cy="2414333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ts val="600"/>
              </a:spcAft>
              <a:tabLst>
                <a:tab pos="271463" algn="l"/>
              </a:tabLst>
            </a:pPr>
            <a:endParaRPr lang="fr-BE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>
              <a:spcAft>
                <a:spcPts val="600"/>
              </a:spcAft>
              <a:tabLst>
                <a:tab pos="271463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  <a:cs typeface="Verdana"/>
              </a:rPr>
              <a:t>•	</a:t>
            </a: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Quelques mythes…</a:t>
            </a:r>
          </a:p>
          <a:p>
            <a:pPr>
              <a:spcAft>
                <a:spcPts val="600"/>
              </a:spcAft>
              <a:tabLst>
                <a:tab pos="271463" algn="l"/>
              </a:tabLst>
            </a:pPr>
            <a:endParaRPr lang="fr-BE" b="1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 algn="ctr">
              <a:spcAft>
                <a:spcPts val="600"/>
              </a:spcAft>
              <a:tabLst>
                <a:tab pos="271463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	“Les ulcères gastriques se voient uniquement chez les 	chevaux de course”</a:t>
            </a:r>
          </a:p>
        </p:txBody>
      </p:sp>
      <p:pic>
        <p:nvPicPr>
          <p:cNvPr id="6" name="Picture 5" descr="renpaar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75" y="3679824"/>
            <a:ext cx="3273425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8895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28133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fr-BE" sz="3200" b="1" dirty="0" smtClean="0">
                <a:solidFill>
                  <a:srgbClr val="511312"/>
                </a:solidFill>
                <a:latin typeface="Verdana"/>
              </a:rPr>
              <a:t>Facteurs de risque</a:t>
            </a:r>
            <a:endParaRPr lang="fr-BE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4263" y="1692001"/>
            <a:ext cx="8161667" cy="1203600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ts val="600"/>
              </a:spcAft>
              <a:tabLst>
                <a:tab pos="271463" algn="l"/>
              </a:tabLst>
            </a:pPr>
            <a:endParaRPr lang="fr-BE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 algn="ctr">
              <a:spcAft>
                <a:spcPts val="600"/>
              </a:spcAft>
              <a:tabLst>
                <a:tab pos="271463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	“Les ulcères gastriques se voient uniquement chez les  chevaux de haute performance”</a:t>
            </a:r>
          </a:p>
        </p:txBody>
      </p:sp>
      <p:pic>
        <p:nvPicPr>
          <p:cNvPr id="5" name="Picture 5" descr="Gunter piaffe selection trials 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439" y="3268133"/>
            <a:ext cx="3035296" cy="2861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5135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28133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fr-BE" sz="3200" b="1" dirty="0" smtClean="0">
                <a:solidFill>
                  <a:srgbClr val="511312"/>
                </a:solidFill>
                <a:latin typeface="Verdana"/>
              </a:rPr>
              <a:t>Facteurs de risque</a:t>
            </a:r>
            <a:endParaRPr lang="fr-BE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2730" y="1692000"/>
            <a:ext cx="8161667" cy="2414333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ts val="600"/>
              </a:spcAft>
              <a:tabLst>
                <a:tab pos="271463" algn="l"/>
              </a:tabLst>
            </a:pPr>
            <a:endParaRPr lang="fr-BE" b="1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>
              <a:spcAft>
                <a:spcPts val="600"/>
              </a:spcAft>
              <a:tabLst>
                <a:tab pos="271463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	“Mon cheval vit une vie très calme, il ne pourrait 	absolument pas développer d’ulcères gastriques”</a:t>
            </a:r>
          </a:p>
        </p:txBody>
      </p:sp>
      <p:pic>
        <p:nvPicPr>
          <p:cNvPr id="6" name="Picture 5" descr="5-04-1-1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980" y="3205043"/>
            <a:ext cx="4425420" cy="2908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6337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28133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fr-BE" sz="3200" b="1" dirty="0" smtClean="0">
                <a:solidFill>
                  <a:srgbClr val="511312"/>
                </a:solidFill>
                <a:latin typeface="Verdana"/>
              </a:rPr>
              <a:t>Facteurs de risque</a:t>
            </a:r>
            <a:endParaRPr lang="fr-BE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2000" y="1672164"/>
            <a:ext cx="8364867" cy="2922027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  <a:cs typeface="Verdana"/>
              </a:rPr>
              <a:t>•	</a:t>
            </a:r>
            <a:r>
              <a:rPr lang="fr-BE" b="1" dirty="0" smtClean="0">
                <a:solidFill>
                  <a:srgbClr val="511312"/>
                </a:solidFill>
                <a:latin typeface="Verdana"/>
              </a:rPr>
              <a:t>Alimentation :</a:t>
            </a:r>
            <a:endParaRPr lang="fr-BE" b="1" dirty="0">
              <a:solidFill>
                <a:srgbClr val="511312"/>
              </a:solidFill>
              <a:latin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</a:rPr>
              <a:t>-  </a:t>
            </a:r>
            <a:r>
              <a:rPr lang="fr-BE" dirty="0" smtClean="0">
                <a:solidFill>
                  <a:srgbClr val="511312"/>
                </a:solidFill>
                <a:latin typeface="Verdana"/>
              </a:rPr>
              <a:t>Timing</a:t>
            </a:r>
          </a:p>
          <a:p>
            <a:pPr marL="285750" indent="-285750">
              <a:spcAft>
                <a:spcPts val="600"/>
              </a:spcAft>
              <a:buFontTx/>
              <a:buChar char="-"/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</a:rPr>
              <a:t>Fréquence</a:t>
            </a:r>
          </a:p>
          <a:p>
            <a:pPr marL="285750" indent="-285750">
              <a:spcAft>
                <a:spcPts val="600"/>
              </a:spcAft>
              <a:buFontTx/>
              <a:buChar char="-"/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</a:rPr>
              <a:t>Changement de régime</a:t>
            </a:r>
          </a:p>
          <a:p>
            <a:pPr marL="285750" indent="-285750">
              <a:spcAft>
                <a:spcPts val="600"/>
              </a:spcAft>
              <a:buFontTx/>
              <a:buChar char="-"/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</a:rPr>
              <a:t>Mauvais balance entre fourrage et grain concentré</a:t>
            </a:r>
          </a:p>
          <a:p>
            <a:pPr marL="285750" indent="-285750">
              <a:spcAft>
                <a:spcPts val="600"/>
              </a:spcAft>
              <a:buFontTx/>
              <a:buChar char="-"/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</a:rPr>
              <a:t>Privation partielle d’eau 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fr-BE" dirty="0">
              <a:solidFill>
                <a:srgbClr val="511312"/>
              </a:solidFill>
              <a:latin typeface="Verdana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  <a:tabLst>
                <a:tab pos="271463" algn="l"/>
                <a:tab pos="541338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</a:rPr>
              <a:t>   Prévalence en fonction de l’environnement: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5476" y="4655747"/>
            <a:ext cx="236219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511312"/>
                </a:solidFill>
                <a:latin typeface="Verdana"/>
              </a:rPr>
              <a:t>Prairie en permanence</a:t>
            </a:r>
            <a:endParaRPr lang="fr-BE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94979" y="4638769"/>
            <a:ext cx="33073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511312"/>
                </a:solidFill>
                <a:latin typeface="Verdana"/>
              </a:rPr>
              <a:t>Alternativement prairie/box/paddock</a:t>
            </a:r>
            <a:endParaRPr lang="fr-BE" b="1" dirty="0">
              <a:solidFill>
                <a:srgbClr val="511312"/>
              </a:solidFill>
              <a:latin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0398" y="4507107"/>
            <a:ext cx="57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b="1" dirty="0" smtClean="0">
                <a:solidFill>
                  <a:schemeClr val="accent2">
                    <a:lumMod val="50000"/>
                  </a:schemeClr>
                </a:solidFill>
              </a:rPr>
              <a:t>&lt;</a:t>
            </a:r>
            <a:endParaRPr lang="fr-FR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79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28133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fr-BE" sz="3200" b="1" dirty="0" smtClean="0">
                <a:solidFill>
                  <a:srgbClr val="511312"/>
                </a:solidFill>
                <a:latin typeface="Verdana"/>
              </a:rPr>
              <a:t>Facteurs de risque</a:t>
            </a:r>
            <a:endParaRPr lang="fr-BE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2000" y="1672164"/>
            <a:ext cx="8364867" cy="4322236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  <a:cs typeface="Verdana"/>
              </a:rPr>
              <a:t>•	</a:t>
            </a:r>
            <a:r>
              <a:rPr lang="fr-BE" b="1" dirty="0" smtClean="0">
                <a:solidFill>
                  <a:srgbClr val="511312"/>
                </a:solidFill>
                <a:latin typeface="Verdana"/>
              </a:rPr>
              <a:t>Facteurs de stress:</a:t>
            </a:r>
            <a:endParaRPr lang="fr-BE" b="1" dirty="0">
              <a:solidFill>
                <a:srgbClr val="511312"/>
              </a:solidFill>
              <a:latin typeface="Verdana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</a:rPr>
              <a:t>Transport réguliers/longs</a:t>
            </a:r>
          </a:p>
          <a:p>
            <a:pPr marL="285750" indent="-285750">
              <a:spcAft>
                <a:spcPts val="600"/>
              </a:spcAft>
              <a:buFontTx/>
              <a:buChar char="-"/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</a:rPr>
              <a:t>Maladie</a:t>
            </a:r>
          </a:p>
          <a:p>
            <a:pPr marL="285750" indent="-285750">
              <a:spcAft>
                <a:spcPts val="600"/>
              </a:spcAft>
              <a:buFontTx/>
              <a:buChar char="-"/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</a:rPr>
              <a:t>Douleur</a:t>
            </a:r>
          </a:p>
          <a:p>
            <a:pPr marL="285750" indent="-285750">
              <a:spcAft>
                <a:spcPts val="600"/>
              </a:spcAft>
              <a:buFontTx/>
              <a:buChar char="-"/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</a:rPr>
              <a:t>Chirurgie</a:t>
            </a:r>
          </a:p>
          <a:p>
            <a:pPr marL="285750" indent="-285750">
              <a:spcAft>
                <a:spcPts val="600"/>
              </a:spcAft>
              <a:buFontTx/>
              <a:buChar char="-"/>
              <a:tabLst>
                <a:tab pos="271463" algn="l"/>
                <a:tab pos="541338" algn="l"/>
              </a:tabLst>
            </a:pPr>
            <a:r>
              <a:rPr lang="fr-BE" dirty="0">
                <a:solidFill>
                  <a:srgbClr val="511312"/>
                </a:solidFill>
                <a:latin typeface="Verdana"/>
              </a:rPr>
              <a:t>C</a:t>
            </a:r>
            <a:r>
              <a:rPr lang="fr-BE" dirty="0" smtClean="0">
                <a:solidFill>
                  <a:srgbClr val="511312"/>
                </a:solidFill>
                <a:latin typeface="Verdana"/>
              </a:rPr>
              <a:t>hangement d’environnement, d’écurie</a:t>
            </a:r>
          </a:p>
          <a:p>
            <a:pPr marL="285750" indent="-285750">
              <a:spcAft>
                <a:spcPts val="600"/>
              </a:spcAft>
              <a:buFontTx/>
              <a:buChar char="-"/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</a:rPr>
              <a:t>Changement de vie (ex. le sevrage)</a:t>
            </a:r>
          </a:p>
          <a:p>
            <a:pPr marL="285750" indent="-285750">
              <a:spcAft>
                <a:spcPts val="600"/>
              </a:spcAft>
              <a:buFontTx/>
              <a:buChar char="-"/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</a:rPr>
              <a:t>Longue période au box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71463" algn="l"/>
                <a:tab pos="541338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</a:rPr>
              <a:t>Entraînement/performances:</a:t>
            </a:r>
          </a:p>
          <a:p>
            <a:pPr marL="285750" indent="-285750">
              <a:spcAft>
                <a:spcPts val="600"/>
              </a:spcAft>
              <a:buFontTx/>
              <a:buChar char="-"/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</a:rPr>
              <a:t>Changement d’intensité d’entraînement</a:t>
            </a:r>
          </a:p>
          <a:p>
            <a:pPr marL="285750" indent="-285750">
              <a:spcAft>
                <a:spcPts val="600"/>
              </a:spcAft>
              <a:buFontTx/>
              <a:buChar char="-"/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</a:rPr>
              <a:t>Exercice intense</a:t>
            </a:r>
          </a:p>
          <a:p>
            <a:pPr marL="285750" indent="-285750">
              <a:spcAft>
                <a:spcPts val="600"/>
              </a:spcAft>
              <a:buFontTx/>
              <a:buChar char="-"/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</a:rPr>
              <a:t>Débourrage</a:t>
            </a:r>
          </a:p>
        </p:txBody>
      </p:sp>
    </p:spTree>
    <p:extLst>
      <p:ext uri="{BB962C8B-B14F-4D97-AF65-F5344CB8AC3E}">
        <p14:creationId xmlns:p14="http://schemas.microsoft.com/office/powerpoint/2010/main" val="3467140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28134"/>
            <a:ext cx="7772400" cy="447036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fr-BE" sz="3200" b="1" dirty="0" smtClean="0">
                <a:solidFill>
                  <a:srgbClr val="511312"/>
                </a:solidFill>
                <a:latin typeface="Verdana"/>
              </a:rPr>
              <a:t>Facteurs de risque</a:t>
            </a:r>
            <a:endParaRPr lang="fr-BE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2000" y="1320799"/>
            <a:ext cx="8364867" cy="3396343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en-US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•	</a:t>
            </a:r>
            <a:r>
              <a:rPr lang="fr-BE" b="1" dirty="0" smtClean="0">
                <a:solidFill>
                  <a:srgbClr val="511312"/>
                </a:solidFill>
                <a:latin typeface="Verdana"/>
              </a:rPr>
              <a:t>Anti-inflammatoires non stéroïdiens</a:t>
            </a:r>
            <a:r>
              <a:rPr lang="en-US" b="1" dirty="0" smtClean="0">
                <a:solidFill>
                  <a:srgbClr val="511312"/>
                </a:solidFill>
                <a:latin typeface="Verdana"/>
              </a:rPr>
              <a:t>: </a:t>
            </a:r>
          </a:p>
          <a:p>
            <a:pPr marL="285750" indent="-285750">
              <a:spcAft>
                <a:spcPts val="600"/>
              </a:spcAft>
              <a:buFontTx/>
              <a:buChar char="-"/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</a:rPr>
              <a:t>Inhib</a:t>
            </a:r>
            <a:r>
              <a:rPr lang="fr-BE" dirty="0">
                <a:solidFill>
                  <a:srgbClr val="511312"/>
                </a:solidFill>
                <a:latin typeface="Verdana"/>
              </a:rPr>
              <a:t>e</a:t>
            </a:r>
            <a:r>
              <a:rPr lang="fr-BE" dirty="0" smtClean="0">
                <a:solidFill>
                  <a:srgbClr val="511312"/>
                </a:solidFill>
                <a:latin typeface="Verdana"/>
              </a:rPr>
              <a:t> la production d'une </a:t>
            </a:r>
            <a:r>
              <a:rPr lang="fr-BE" dirty="0">
                <a:solidFill>
                  <a:srgbClr val="511312"/>
                </a:solidFill>
                <a:latin typeface="Verdana"/>
              </a:rPr>
              <a:t>enzyme nécessaire à la </a:t>
            </a:r>
            <a:r>
              <a:rPr lang="fr-BE" dirty="0" smtClean="0">
                <a:solidFill>
                  <a:srgbClr val="511312"/>
                </a:solidFill>
                <a:latin typeface="Verdana"/>
              </a:rPr>
              <a:t>protection de la </a:t>
            </a:r>
            <a:r>
              <a:rPr lang="fr-BE" dirty="0">
                <a:solidFill>
                  <a:srgbClr val="511312"/>
                </a:solidFill>
                <a:latin typeface="Verdana"/>
              </a:rPr>
              <a:t>muqueuse gastrique </a:t>
            </a:r>
            <a:endParaRPr lang="fr-BE" dirty="0" smtClean="0">
              <a:solidFill>
                <a:srgbClr val="511312"/>
              </a:solidFill>
              <a:latin typeface="Verdana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</a:rPr>
              <a:t>Passage de la muqueuse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fr-BE" b="1" dirty="0" smtClean="0">
              <a:solidFill>
                <a:srgbClr val="511312"/>
              </a:solidFill>
              <a:latin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</a:rPr>
              <a:t>        </a:t>
            </a:r>
            <a:r>
              <a:rPr lang="fr-BE" b="1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 </a:t>
            </a:r>
            <a:r>
              <a:rPr lang="fr-BE" b="1" dirty="0">
                <a:solidFill>
                  <a:srgbClr val="511312"/>
                </a:solidFill>
                <a:latin typeface="Verdana"/>
                <a:sym typeface="Wingdings" pitchFamily="2" charset="2"/>
              </a:rPr>
              <a:t>P</a:t>
            </a:r>
            <a:r>
              <a:rPr lang="fr-BE" b="1" dirty="0" smtClean="0">
                <a:solidFill>
                  <a:srgbClr val="511312"/>
                </a:solidFill>
                <a:latin typeface="Verdana"/>
              </a:rPr>
              <a:t>oulains particulièrement sensibles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fr-BE" b="1" dirty="0">
              <a:solidFill>
                <a:srgbClr val="511312"/>
              </a:solidFill>
              <a:latin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</a:rPr>
              <a:t>De nouvelles molécules existent et sont recommandées </a:t>
            </a:r>
            <a:r>
              <a:rPr lang="fr-BE" b="1" dirty="0">
                <a:solidFill>
                  <a:srgbClr val="511312"/>
                </a:solidFill>
                <a:latin typeface="Verdana"/>
              </a:rPr>
              <a:t>chez le cheval à risque et pour les poulains.</a:t>
            </a:r>
            <a:endParaRPr lang="en-US" b="1" dirty="0">
              <a:solidFill>
                <a:srgbClr val="511312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02705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28133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endParaRPr lang="en-US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728132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fr-BE" sz="3200" b="1" dirty="0" smtClean="0">
                <a:solidFill>
                  <a:srgbClr val="511312"/>
                </a:solidFill>
                <a:latin typeface="Verdana"/>
              </a:rPr>
              <a:t>Prévalence</a:t>
            </a:r>
            <a:endParaRPr lang="fr-BE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9566" y="1599202"/>
            <a:ext cx="8364867" cy="2046537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  <a:cs typeface="Verdana"/>
              </a:rPr>
              <a:t>•	</a:t>
            </a:r>
            <a:r>
              <a:rPr lang="fr-BE" b="1" dirty="0" smtClean="0">
                <a:solidFill>
                  <a:srgbClr val="511312"/>
                </a:solidFill>
                <a:latin typeface="Verdana"/>
              </a:rPr>
              <a:t>Chevaux de course: prévalence la plus élevée</a:t>
            </a:r>
            <a:br>
              <a:rPr lang="fr-BE" b="1" dirty="0" smtClean="0">
                <a:solidFill>
                  <a:srgbClr val="511312"/>
                </a:solidFill>
                <a:latin typeface="Verdana"/>
              </a:rPr>
            </a:br>
            <a:r>
              <a:rPr lang="fr-BE" b="1" dirty="0" smtClean="0">
                <a:solidFill>
                  <a:srgbClr val="511312"/>
                </a:solidFill>
                <a:latin typeface="Verdana"/>
              </a:rPr>
              <a:t>	</a:t>
            </a:r>
            <a:r>
              <a:rPr lang="fr-BE" dirty="0" smtClean="0">
                <a:solidFill>
                  <a:srgbClr val="511312"/>
                </a:solidFill>
                <a:latin typeface="Verdana"/>
              </a:rPr>
              <a:t>– Pur-sang: entre 87 et 90% (Johnson et al, 2001)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</a:rPr>
              <a:t>	- Trotteurs: entre 63% et 87% (de </a:t>
            </a:r>
            <a:r>
              <a:rPr lang="fr-BE" dirty="0" err="1" smtClean="0">
                <a:solidFill>
                  <a:srgbClr val="511312"/>
                </a:solidFill>
                <a:latin typeface="Verdana"/>
              </a:rPr>
              <a:t>Bruijn</a:t>
            </a:r>
            <a:r>
              <a:rPr lang="fr-BE" dirty="0" smtClean="0">
                <a:solidFill>
                  <a:srgbClr val="511312"/>
                </a:solidFill>
                <a:latin typeface="Verdana"/>
              </a:rPr>
              <a:t> et al, 2009)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  <a:cs typeface="Verdana"/>
              </a:rPr>
              <a:t>•  </a:t>
            </a: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Chevaux d’endurance: </a:t>
            </a:r>
            <a:r>
              <a:rPr lang="fr-BE" dirty="0" smtClean="0">
                <a:solidFill>
                  <a:srgbClr val="511312"/>
                </a:solidFill>
                <a:latin typeface="Verdana"/>
              </a:rPr>
              <a:t>(</a:t>
            </a:r>
            <a:r>
              <a:rPr lang="fr-BE" dirty="0" err="1" smtClean="0">
                <a:solidFill>
                  <a:srgbClr val="511312"/>
                </a:solidFill>
                <a:latin typeface="Verdana"/>
              </a:rPr>
              <a:t>Tamzali</a:t>
            </a:r>
            <a:r>
              <a:rPr lang="fr-BE" dirty="0" smtClean="0">
                <a:solidFill>
                  <a:srgbClr val="511312"/>
                </a:solidFill>
                <a:latin typeface="Verdana"/>
              </a:rPr>
              <a:t> et al, 2011)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</a:rPr>
              <a:t>	</a:t>
            </a:r>
            <a:r>
              <a:rPr lang="fr-BE" dirty="0" smtClean="0">
                <a:solidFill>
                  <a:srgbClr val="511312"/>
                </a:solidFill>
                <a:latin typeface="Verdana"/>
              </a:rPr>
              <a:t>-</a:t>
            </a:r>
            <a:r>
              <a:rPr lang="fr-BE" b="1" dirty="0" smtClean="0">
                <a:solidFill>
                  <a:srgbClr val="511312"/>
                </a:solidFill>
                <a:latin typeface="Verdana"/>
              </a:rPr>
              <a:t> </a:t>
            </a:r>
            <a:r>
              <a:rPr lang="fr-BE" dirty="0" smtClean="0">
                <a:solidFill>
                  <a:srgbClr val="511312"/>
                </a:solidFill>
                <a:latin typeface="Verdana"/>
              </a:rPr>
              <a:t>entre les saisons de compétition: 48%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</a:rPr>
              <a:t>	- pendant la saison de compétition : 93%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490" y="3770429"/>
            <a:ext cx="1933303" cy="19333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70" y="3996399"/>
            <a:ext cx="2561000" cy="170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24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28133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endParaRPr lang="en-US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2000" y="1692000"/>
            <a:ext cx="8364867" cy="1980114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  <a:cs typeface="Verdana"/>
              </a:rPr>
              <a:t>•  </a:t>
            </a: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Chevaux d’obstacles/dressage:</a:t>
            </a:r>
            <a:r>
              <a:rPr lang="fr-BE" b="1" dirty="0" smtClean="0">
                <a:solidFill>
                  <a:srgbClr val="511312"/>
                </a:solidFill>
                <a:latin typeface="Verdana"/>
              </a:rPr>
              <a:t/>
            </a:r>
            <a:br>
              <a:rPr lang="fr-BE" b="1" dirty="0" smtClean="0">
                <a:solidFill>
                  <a:srgbClr val="511312"/>
                </a:solidFill>
                <a:latin typeface="Verdana"/>
              </a:rPr>
            </a:br>
            <a:r>
              <a:rPr lang="fr-BE" b="1" dirty="0" smtClean="0">
                <a:solidFill>
                  <a:srgbClr val="511312"/>
                </a:solidFill>
                <a:latin typeface="Verdana"/>
              </a:rPr>
              <a:t>	- </a:t>
            </a:r>
            <a:r>
              <a:rPr lang="fr-BE" dirty="0" smtClean="0">
                <a:solidFill>
                  <a:srgbClr val="511312"/>
                </a:solidFill>
                <a:latin typeface="Verdana"/>
              </a:rPr>
              <a:t>63% (84 sur 134 chevaux examinés, 34% degré 2) 	(</a:t>
            </a:r>
            <a:r>
              <a:rPr lang="fr-BE" dirty="0" err="1" smtClean="0">
                <a:solidFill>
                  <a:srgbClr val="511312"/>
                </a:solidFill>
                <a:latin typeface="Verdana"/>
              </a:rPr>
              <a:t>Mitchel</a:t>
            </a:r>
            <a:r>
              <a:rPr lang="fr-BE" dirty="0" smtClean="0">
                <a:solidFill>
                  <a:srgbClr val="511312"/>
                </a:solidFill>
                <a:latin typeface="Verdana"/>
              </a:rPr>
              <a:t> et 		al, 2005)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fr-BE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  <a:cs typeface="Verdana"/>
              </a:rPr>
              <a:t>•	</a:t>
            </a:r>
            <a:r>
              <a:rPr lang="fr-BE" b="1" dirty="0" smtClean="0">
                <a:solidFill>
                  <a:srgbClr val="511312"/>
                </a:solidFill>
                <a:latin typeface="Verdana"/>
              </a:rPr>
              <a:t>Chevaux de loisirs </a:t>
            </a:r>
            <a:r>
              <a:rPr lang="fr-BE" dirty="0" smtClean="0">
                <a:solidFill>
                  <a:srgbClr val="511312"/>
                </a:solidFill>
                <a:latin typeface="Verdana"/>
              </a:rPr>
              <a:t>(McClure et al, 2005)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</a:rPr>
              <a:t>	Etude:</a:t>
            </a:r>
            <a:endParaRPr lang="fr-BE" b="1" dirty="0" smtClean="0">
              <a:solidFill>
                <a:srgbClr val="511312"/>
              </a:solidFill>
              <a:latin typeface="Verdan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728132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fr-BE" sz="3200" b="1" dirty="0" smtClean="0">
                <a:solidFill>
                  <a:srgbClr val="511312"/>
                </a:solidFill>
                <a:latin typeface="Verdana"/>
              </a:rPr>
              <a:t>Prévalence</a:t>
            </a:r>
            <a:endParaRPr lang="fr-BE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800" y="3672114"/>
            <a:ext cx="26901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chevaux</a:t>
            </a:r>
          </a:p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Ecurie </a:t>
            </a:r>
            <a:r>
              <a:rPr lang="fr-BE" b="1" dirty="0" smtClean="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habituelle</a:t>
            </a:r>
          </a:p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Entrainement léger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6078" y="3672114"/>
            <a:ext cx="452078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chevaux</a:t>
            </a:r>
          </a:p>
          <a:p>
            <a:r>
              <a:rPr lang="fr-BE" b="1" dirty="0" smtClean="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Transporté </a:t>
            </a:r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une </a:t>
            </a:r>
            <a:r>
              <a:rPr lang="fr-BE" b="1" dirty="0" smtClean="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autre écurie</a:t>
            </a:r>
          </a:p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Entrainement léger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5484" y="4775200"/>
            <a:ext cx="3207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Gastroscopie 4 jours après retour à la maison</a:t>
            </a:r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027250" y="4753874"/>
            <a:ext cx="261257" cy="66765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own Arrow 9"/>
          <p:cNvSpPr/>
          <p:nvPr/>
        </p:nvSpPr>
        <p:spPr>
          <a:xfrm>
            <a:off x="5987142" y="4775202"/>
            <a:ext cx="261257" cy="66765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11435" y="5588000"/>
            <a:ext cx="31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EGUS </a:t>
            </a:r>
            <a:r>
              <a:rPr lang="fr-BE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(degré 1-2): </a:t>
            </a:r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2/10</a:t>
            </a:r>
            <a:endParaRPr lang="fr-FR" b="1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1324" y="5594475"/>
            <a:ext cx="31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EGUS </a:t>
            </a:r>
            <a:r>
              <a:rPr lang="fr-BE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(degré 1-2): </a:t>
            </a:r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7/10</a:t>
            </a:r>
            <a:endParaRPr lang="fr-FR" b="1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39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28133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fr-BE" sz="3200" b="1" dirty="0" smtClean="0">
                <a:solidFill>
                  <a:srgbClr val="511312"/>
                </a:solidFill>
                <a:latin typeface="Verdana"/>
              </a:rPr>
              <a:t>Plan de l’exposé</a:t>
            </a:r>
            <a:endParaRPr kumimoji="0" lang="fr-BE" sz="3200" b="1" u="none" strike="noStrike" kern="1200" cap="none" spc="0" normalizeH="0" baseline="0" dirty="0">
              <a:ln>
                <a:noFill/>
              </a:ln>
              <a:solidFill>
                <a:srgbClr val="511312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2000" y="1692000"/>
            <a:ext cx="7941733" cy="3784600"/>
          </a:xfrm>
          <a:prstGeom prst="rect">
            <a:avLst/>
          </a:prstGeom>
        </p:spPr>
        <p:txBody>
          <a:bodyPr anchor="t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  <a:tab pos="804863" algn="l"/>
              </a:tabLst>
            </a:pPr>
            <a:r>
              <a:rPr lang="fr-BE" sz="2800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Définition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  <a:tab pos="804863" algn="l"/>
              </a:tabLst>
            </a:pPr>
            <a:r>
              <a:rPr lang="fr-BE" sz="2800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Causes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  <a:tab pos="804863" algn="l"/>
              </a:tabLst>
            </a:pPr>
            <a:r>
              <a:rPr lang="fr-BE" sz="2800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Symptômes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  <a:tab pos="804863" algn="l"/>
              </a:tabLst>
            </a:pPr>
            <a:r>
              <a:rPr lang="fr-BE" sz="2800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Diagnostic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  <a:tab pos="804863" algn="l"/>
              </a:tabLst>
            </a:pPr>
            <a:r>
              <a:rPr lang="fr-BE" sz="2800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Gradation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  <a:tab pos="804863" algn="l"/>
              </a:tabLst>
            </a:pPr>
            <a:r>
              <a:rPr lang="fr-BE" sz="2800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Facteurs de risque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  <a:tab pos="804863" algn="l"/>
              </a:tabLst>
            </a:pPr>
            <a:r>
              <a:rPr lang="fr-BE" sz="2800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Prévalence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  <a:tab pos="804863" algn="l"/>
              </a:tabLst>
            </a:pPr>
            <a:r>
              <a:rPr lang="fr-BE" sz="2800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Prévention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  <a:tab pos="804863" algn="l"/>
              </a:tabLst>
            </a:pPr>
            <a:r>
              <a:rPr lang="fr-BE" sz="2800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Stratégies de traitement</a:t>
            </a:r>
            <a:endParaRPr lang="fr-BE" sz="2800" b="1" dirty="0" smtClean="0">
              <a:solidFill>
                <a:srgbClr val="511312"/>
              </a:solidFill>
              <a:latin typeface="Verdana"/>
            </a:endParaRPr>
          </a:p>
          <a:p>
            <a:pPr>
              <a:spcAft>
                <a:spcPts val="600"/>
              </a:spcAft>
              <a:buFontTx/>
              <a:buNone/>
              <a:tabLst>
                <a:tab pos="271463" algn="l"/>
                <a:tab pos="541338" algn="l"/>
                <a:tab pos="804863" algn="l"/>
              </a:tabLst>
            </a:pPr>
            <a:endParaRPr lang="fr-BE" sz="2800" dirty="0" smtClean="0">
              <a:solidFill>
                <a:srgbClr val="511312"/>
              </a:solidFill>
              <a:latin typeface="Verdana"/>
            </a:endParaRPr>
          </a:p>
        </p:txBody>
      </p:sp>
      <p:pic>
        <p:nvPicPr>
          <p:cNvPr id="1026" name="Picture 2" descr="http://f.tqn.com/y/horses/1/S/M/O/horse-eye-resize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381" y="2401021"/>
            <a:ext cx="3546826" cy="236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605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28133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b="1" dirty="0" err="1" smtClean="0">
                <a:solidFill>
                  <a:srgbClr val="511312"/>
                </a:solidFill>
                <a:latin typeface="Verdana"/>
              </a:rPr>
              <a:t>Prévalence</a:t>
            </a:r>
            <a:r>
              <a:rPr lang="en-US" sz="3200" b="1" dirty="0" smtClean="0">
                <a:solidFill>
                  <a:srgbClr val="511312"/>
                </a:solidFill>
                <a:latin typeface="Verdana"/>
              </a:rPr>
              <a:t> chez les </a:t>
            </a:r>
            <a:r>
              <a:rPr lang="en-US" sz="3200" b="1" dirty="0" err="1">
                <a:solidFill>
                  <a:srgbClr val="511312"/>
                </a:solidFill>
                <a:latin typeface="Verdana"/>
              </a:rPr>
              <a:t>p</a:t>
            </a:r>
            <a:r>
              <a:rPr lang="en-US" sz="3200" b="1" dirty="0" err="1" smtClean="0">
                <a:solidFill>
                  <a:srgbClr val="511312"/>
                </a:solidFill>
                <a:latin typeface="Verdana"/>
              </a:rPr>
              <a:t>oulains</a:t>
            </a:r>
            <a:endParaRPr lang="en-US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2000" y="1692001"/>
            <a:ext cx="8364867" cy="1849486"/>
          </a:xfrm>
          <a:prstGeom prst="rect">
            <a:avLst/>
          </a:prstGeom>
        </p:spPr>
        <p:txBody>
          <a:bodyPr anchor="t"/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  <a:cs typeface="Verdana"/>
              </a:rPr>
              <a:t>Etude: </a:t>
            </a:r>
            <a:r>
              <a:rPr lang="fr-BE" dirty="0" err="1" smtClean="0">
                <a:solidFill>
                  <a:srgbClr val="511312"/>
                </a:solidFill>
                <a:latin typeface="Verdana"/>
                <a:cs typeface="Verdana"/>
              </a:rPr>
              <a:t>Elfenbein</a:t>
            </a:r>
            <a:r>
              <a:rPr lang="fr-BE" dirty="0" smtClean="0">
                <a:solidFill>
                  <a:srgbClr val="511312"/>
                </a:solidFill>
                <a:latin typeface="Verdana"/>
                <a:cs typeface="Verdana"/>
              </a:rPr>
              <a:t> and Sanchez, 2011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fr-BE" dirty="0" smtClean="0">
              <a:solidFill>
                <a:srgbClr val="511312"/>
              </a:solidFill>
              <a:latin typeface="Verdana"/>
              <a:cs typeface="Verdana"/>
              <a:sym typeface="Wingdings" pitchFamily="2" charset="2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691 poulains hospitalisés et examinés, en lien avec une maladie gastro-intestinale et/ou  musculo-squelettique</a:t>
            </a:r>
            <a:endParaRPr lang="fr-BE" dirty="0" smtClean="0">
              <a:solidFill>
                <a:srgbClr val="511312"/>
              </a:solidFill>
              <a:latin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2456" y="3324555"/>
            <a:ext cx="306846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B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354 poulains &lt; 1 mois</a:t>
            </a: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9441" y="3324555"/>
            <a:ext cx="335380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B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337 poulains au sevrage</a:t>
            </a: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201615" y="3919748"/>
            <a:ext cx="261257" cy="66765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1496116" y="475387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EGUS</a:t>
            </a:r>
            <a:r>
              <a:rPr lang="fr-BE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15%</a:t>
            </a:r>
            <a:endParaRPr lang="fr-FR" b="1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922106" y="3887482"/>
            <a:ext cx="261257" cy="66765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5209394" y="4753874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EGUS</a:t>
            </a:r>
            <a:r>
              <a:rPr lang="fr-BE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22%</a:t>
            </a:r>
            <a:endParaRPr lang="fr-FR" b="1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1" y="5747657"/>
            <a:ext cx="621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EGUS </a:t>
            </a:r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cause fréquente de morbidité et mortalité chez les poulains</a:t>
            </a:r>
            <a:endParaRPr lang="fr-BE" b="1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377" y="1233714"/>
            <a:ext cx="2065490" cy="123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06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28133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b="1" dirty="0" err="1" smtClean="0">
                <a:solidFill>
                  <a:srgbClr val="511312"/>
                </a:solidFill>
                <a:latin typeface="Verdana"/>
              </a:rPr>
              <a:t>Prévention</a:t>
            </a:r>
            <a:endParaRPr lang="en-US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2000" y="1692000"/>
            <a:ext cx="8364867" cy="2414333"/>
          </a:xfrm>
          <a:prstGeom prst="rect">
            <a:avLst/>
          </a:prstGeom>
        </p:spPr>
        <p:txBody>
          <a:bodyPr anchor="t"/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71463" algn="l"/>
                <a:tab pos="541338" algn="l"/>
                <a:tab pos="627063" algn="l"/>
              </a:tabLst>
            </a:pPr>
            <a:r>
              <a:rPr lang="nl-BE" b="1" dirty="0" smtClean="0">
                <a:solidFill>
                  <a:srgbClr val="511312"/>
                </a:solidFill>
                <a:latin typeface="Verdana"/>
              </a:rPr>
              <a:t>Rappel de </a:t>
            </a:r>
            <a:r>
              <a:rPr lang="nl-BE" b="1" dirty="0" err="1" smtClean="0">
                <a:solidFill>
                  <a:srgbClr val="511312"/>
                </a:solidFill>
                <a:latin typeface="Verdana"/>
              </a:rPr>
              <a:t>physiologie</a:t>
            </a:r>
            <a:r>
              <a:rPr lang="nl-BE" b="1" dirty="0" smtClean="0">
                <a:solidFill>
                  <a:srgbClr val="511312"/>
                </a:solidFill>
                <a:latin typeface="Verdana"/>
              </a:rPr>
              <a:t>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  <a:tabLst>
                <a:tab pos="271463" algn="l"/>
                <a:tab pos="541338" algn="l"/>
                <a:tab pos="627063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</a:rPr>
              <a:t>Gastrine </a:t>
            </a:r>
            <a:r>
              <a:rPr lang="fr-BE" b="1" dirty="0" smtClean="0">
                <a:solidFill>
                  <a:srgbClr val="511312"/>
                </a:solidFill>
                <a:latin typeface="Verdana"/>
              </a:rPr>
              <a:t>&lt;</a:t>
            </a:r>
            <a:r>
              <a:rPr lang="fr-BE" dirty="0" smtClean="0">
                <a:solidFill>
                  <a:srgbClr val="511312"/>
                </a:solidFill>
                <a:latin typeface="Verdana"/>
              </a:rPr>
              <a:t> dilatation de l’estomac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  <a:tabLst>
                <a:tab pos="271463" algn="l"/>
                <a:tab pos="541338" algn="l"/>
                <a:tab pos="627063" algn="l"/>
              </a:tabLst>
            </a:pPr>
            <a:r>
              <a:rPr lang="fr-BE" dirty="0" smtClean="0">
                <a:solidFill>
                  <a:srgbClr val="511312"/>
                </a:solidFill>
                <a:latin typeface="Verdana"/>
              </a:rPr>
              <a:t>Sucres rapides </a:t>
            </a:r>
            <a:r>
              <a:rPr lang="fr-BE" b="1" dirty="0" smtClean="0">
                <a:solidFill>
                  <a:srgbClr val="511312"/>
                </a:solidFill>
                <a:latin typeface="Verdana"/>
              </a:rPr>
              <a:t>&gt;&gt;&gt;</a:t>
            </a:r>
            <a:r>
              <a:rPr lang="fr-BE" dirty="0" smtClean="0">
                <a:solidFill>
                  <a:srgbClr val="511312"/>
                </a:solidFill>
                <a:latin typeface="Verdana"/>
              </a:rPr>
              <a:t> Acide gastrique</a:t>
            </a:r>
            <a:endParaRPr lang="nl-BE" dirty="0" smtClean="0">
              <a:solidFill>
                <a:srgbClr val="511312"/>
              </a:solidFill>
              <a:latin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  <a:tab pos="627063" algn="l"/>
              </a:tabLst>
            </a:pPr>
            <a:endParaRPr lang="nl-BE" dirty="0" smtClean="0">
              <a:solidFill>
                <a:srgbClr val="511312"/>
              </a:solidFill>
              <a:latin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  <a:tab pos="627063" algn="l"/>
              </a:tabLst>
            </a:pPr>
            <a:r>
              <a:rPr lang="nl-BE" b="1" dirty="0" err="1" smtClean="0">
                <a:solidFill>
                  <a:srgbClr val="511312"/>
                </a:solidFill>
                <a:latin typeface="Verdana"/>
              </a:rPr>
              <a:t>Conséquences</a:t>
            </a:r>
            <a:endParaRPr lang="nl-BE" b="1" dirty="0" smtClean="0">
              <a:solidFill>
                <a:srgbClr val="511312"/>
              </a:solidFill>
              <a:latin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  <a:tab pos="627063" algn="l"/>
              </a:tabLst>
            </a:pPr>
            <a:endParaRPr lang="nl-BE" b="1" dirty="0">
              <a:solidFill>
                <a:srgbClr val="511312"/>
              </a:solidFill>
              <a:latin typeface="Verdana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  <a:tab pos="627063" algn="l"/>
              </a:tabLst>
            </a:pPr>
            <a:r>
              <a:rPr lang="nl-BE" b="1" dirty="0" smtClean="0">
                <a:solidFill>
                  <a:srgbClr val="511312"/>
                </a:solidFill>
                <a:latin typeface="Verdana"/>
              </a:rPr>
              <a:t>X les </a:t>
            </a:r>
            <a:r>
              <a:rPr lang="nl-BE" b="1" dirty="0" err="1" smtClean="0">
                <a:solidFill>
                  <a:srgbClr val="511312"/>
                </a:solidFill>
                <a:latin typeface="Verdana"/>
              </a:rPr>
              <a:t>repas</a:t>
            </a:r>
            <a:r>
              <a:rPr lang="nl-BE" b="1" dirty="0" smtClean="0">
                <a:solidFill>
                  <a:srgbClr val="511312"/>
                </a:solidFill>
                <a:latin typeface="Verdana"/>
              </a:rPr>
              <a:t> pour </a:t>
            </a:r>
            <a:r>
              <a:rPr lang="nl-BE" b="1" dirty="0" err="1" smtClean="0">
                <a:solidFill>
                  <a:srgbClr val="511312"/>
                </a:solidFill>
                <a:latin typeface="Verdana"/>
              </a:rPr>
              <a:t>éviter</a:t>
            </a:r>
            <a:r>
              <a:rPr lang="nl-BE" b="1" dirty="0" smtClean="0">
                <a:solidFill>
                  <a:srgbClr val="511312"/>
                </a:solidFill>
                <a:latin typeface="Verdana"/>
              </a:rPr>
              <a:t> </a:t>
            </a:r>
            <a:r>
              <a:rPr lang="nl-BE" b="1" dirty="0" err="1" smtClean="0">
                <a:solidFill>
                  <a:srgbClr val="511312"/>
                </a:solidFill>
                <a:latin typeface="Verdana"/>
              </a:rPr>
              <a:t>un</a:t>
            </a:r>
            <a:r>
              <a:rPr lang="nl-BE" b="1" dirty="0" smtClean="0">
                <a:solidFill>
                  <a:srgbClr val="511312"/>
                </a:solidFill>
                <a:latin typeface="Verdana"/>
              </a:rPr>
              <a:t> </a:t>
            </a:r>
            <a:r>
              <a:rPr lang="nl-BE" b="1" dirty="0" err="1" smtClean="0">
                <a:solidFill>
                  <a:srgbClr val="511312"/>
                </a:solidFill>
                <a:latin typeface="Verdana"/>
              </a:rPr>
              <a:t>estomac</a:t>
            </a:r>
            <a:r>
              <a:rPr lang="nl-BE" b="1" dirty="0" smtClean="0">
                <a:solidFill>
                  <a:srgbClr val="511312"/>
                </a:solidFill>
                <a:latin typeface="Verdana"/>
              </a:rPr>
              <a:t> </a:t>
            </a:r>
            <a:r>
              <a:rPr lang="nl-BE" b="1" dirty="0" err="1" smtClean="0">
                <a:solidFill>
                  <a:srgbClr val="511312"/>
                </a:solidFill>
                <a:latin typeface="Verdana"/>
              </a:rPr>
              <a:t>dilaté</a:t>
            </a:r>
            <a:endParaRPr lang="nl-BE" b="1" dirty="0" smtClean="0">
              <a:solidFill>
                <a:srgbClr val="511312"/>
              </a:solidFill>
              <a:latin typeface="Verdana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  <a:tab pos="627063" algn="l"/>
              </a:tabLst>
            </a:pPr>
            <a:r>
              <a:rPr lang="nl-BE" b="1" dirty="0" err="1" smtClean="0">
                <a:solidFill>
                  <a:srgbClr val="511312"/>
                </a:solidFill>
                <a:latin typeface="Verdana"/>
              </a:rPr>
              <a:t>Repas</a:t>
            </a:r>
            <a:r>
              <a:rPr lang="nl-BE" b="1" dirty="0" smtClean="0">
                <a:solidFill>
                  <a:srgbClr val="511312"/>
                </a:solidFill>
                <a:latin typeface="Verdana"/>
              </a:rPr>
              <a:t> </a:t>
            </a:r>
            <a:r>
              <a:rPr lang="nl-BE" b="1" dirty="0" err="1" smtClean="0">
                <a:solidFill>
                  <a:srgbClr val="511312"/>
                </a:solidFill>
                <a:latin typeface="Verdana"/>
              </a:rPr>
              <a:t>fibreux</a:t>
            </a:r>
            <a:r>
              <a:rPr lang="nl-BE" b="1" dirty="0" smtClean="0">
                <a:solidFill>
                  <a:srgbClr val="511312"/>
                </a:solidFill>
                <a:latin typeface="Verdana"/>
              </a:rPr>
              <a:t> &amp; </a:t>
            </a:r>
            <a:r>
              <a:rPr lang="nl-BE" b="1" dirty="0" err="1" smtClean="0">
                <a:solidFill>
                  <a:srgbClr val="511312"/>
                </a:solidFill>
                <a:latin typeface="Verdana"/>
              </a:rPr>
              <a:t>pauvres</a:t>
            </a:r>
            <a:r>
              <a:rPr lang="nl-BE" b="1" dirty="0" smtClean="0">
                <a:solidFill>
                  <a:srgbClr val="511312"/>
                </a:solidFill>
                <a:latin typeface="Verdana"/>
              </a:rPr>
              <a:t> en </a:t>
            </a:r>
            <a:r>
              <a:rPr lang="nl-BE" b="1" dirty="0" err="1" smtClean="0">
                <a:solidFill>
                  <a:srgbClr val="511312"/>
                </a:solidFill>
                <a:latin typeface="Verdana"/>
              </a:rPr>
              <a:t>sucres</a:t>
            </a:r>
            <a:r>
              <a:rPr lang="nl-BE" b="1" dirty="0" smtClean="0">
                <a:solidFill>
                  <a:srgbClr val="511312"/>
                </a:solidFill>
                <a:latin typeface="Verdana"/>
              </a:rPr>
              <a:t> </a:t>
            </a:r>
            <a:r>
              <a:rPr lang="nl-BE" b="1" dirty="0" err="1" smtClean="0">
                <a:solidFill>
                  <a:srgbClr val="511312"/>
                </a:solidFill>
                <a:latin typeface="Verdana"/>
              </a:rPr>
              <a:t>rapides</a:t>
            </a:r>
            <a:endParaRPr lang="nl-BE" b="1" dirty="0" smtClean="0">
              <a:solidFill>
                <a:srgbClr val="511312"/>
              </a:solidFill>
              <a:latin typeface="Verdana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  <a:tab pos="627063" algn="l"/>
              </a:tabLst>
            </a:pPr>
            <a:r>
              <a:rPr lang="nl-BE" b="1" dirty="0" err="1" smtClean="0">
                <a:solidFill>
                  <a:srgbClr val="511312"/>
                </a:solidFill>
                <a:latin typeface="Verdana"/>
              </a:rPr>
              <a:t>Huile</a:t>
            </a:r>
            <a:r>
              <a:rPr lang="nl-BE" b="1" dirty="0" smtClean="0">
                <a:solidFill>
                  <a:srgbClr val="511312"/>
                </a:solidFill>
                <a:latin typeface="Verdana"/>
              </a:rPr>
              <a:t> </a:t>
            </a:r>
            <a:r>
              <a:rPr lang="nl-BE" b="1" dirty="0" err="1" smtClean="0">
                <a:solidFill>
                  <a:srgbClr val="511312"/>
                </a:solidFill>
                <a:latin typeface="Verdana"/>
              </a:rPr>
              <a:t>végétale</a:t>
            </a:r>
            <a:r>
              <a:rPr lang="nl-BE" b="1" dirty="0" smtClean="0">
                <a:solidFill>
                  <a:srgbClr val="511312"/>
                </a:solidFill>
                <a:latin typeface="Verdana"/>
              </a:rPr>
              <a:t> (-&gt; 300ml par jour !)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  <a:tab pos="627063" algn="l"/>
              </a:tabLst>
            </a:pPr>
            <a:r>
              <a:rPr lang="nl-BE" b="1" dirty="0" smtClean="0">
                <a:solidFill>
                  <a:srgbClr val="511312"/>
                </a:solidFill>
                <a:latin typeface="Verdana"/>
              </a:rPr>
              <a:t>Eau à </a:t>
            </a:r>
            <a:r>
              <a:rPr lang="nl-BE" b="1" dirty="0" err="1" smtClean="0">
                <a:solidFill>
                  <a:srgbClr val="511312"/>
                </a:solidFill>
                <a:latin typeface="Verdana"/>
              </a:rPr>
              <a:t>volonté</a:t>
            </a:r>
            <a:endParaRPr lang="nl-BE" b="1" dirty="0">
              <a:solidFill>
                <a:srgbClr val="511312"/>
              </a:solidFill>
              <a:latin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  <a:tab pos="627063" algn="l"/>
              </a:tabLst>
            </a:pPr>
            <a:endParaRPr lang="nl-BE" dirty="0" smtClean="0">
              <a:solidFill>
                <a:srgbClr val="511312"/>
              </a:solidFill>
              <a:latin typeface="Verdana"/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  <a:tabLst>
                <a:tab pos="271463" algn="l"/>
                <a:tab pos="541338" algn="l"/>
                <a:tab pos="627063" algn="l"/>
              </a:tabLst>
            </a:pPr>
            <a:endParaRPr lang="nl-BE" dirty="0" smtClean="0">
              <a:solidFill>
                <a:srgbClr val="511312"/>
              </a:solidFill>
              <a:latin typeface="Verdana"/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  <a:tabLst>
                <a:tab pos="271463" algn="l"/>
                <a:tab pos="541338" algn="l"/>
                <a:tab pos="627063" algn="l"/>
              </a:tabLst>
            </a:pPr>
            <a:endParaRPr lang="en-US" dirty="0" err="1" smtClean="0">
              <a:solidFill>
                <a:srgbClr val="511312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86591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28133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b="1" dirty="0" err="1" smtClean="0">
                <a:solidFill>
                  <a:srgbClr val="511312"/>
                </a:solidFill>
                <a:latin typeface="Verdana"/>
              </a:rPr>
              <a:t>Prévention</a:t>
            </a:r>
            <a:endParaRPr lang="en-US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2000" y="1692000"/>
            <a:ext cx="8364867" cy="2414333"/>
          </a:xfrm>
          <a:prstGeom prst="rect">
            <a:avLst/>
          </a:prstGeom>
        </p:spPr>
        <p:txBody>
          <a:bodyPr anchor="t"/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71463" algn="l"/>
                <a:tab pos="541338" algn="l"/>
                <a:tab pos="627063" algn="l"/>
              </a:tabLst>
            </a:pPr>
            <a:r>
              <a:rPr lang="nl-BE" b="1" dirty="0">
                <a:solidFill>
                  <a:srgbClr val="511312"/>
                </a:solidFill>
                <a:latin typeface="Verdana"/>
              </a:rPr>
              <a:t>M</a:t>
            </a:r>
            <a:r>
              <a:rPr lang="nl-BE" b="1" dirty="0" smtClean="0">
                <a:solidFill>
                  <a:srgbClr val="511312"/>
                </a:solidFill>
                <a:latin typeface="Verdana"/>
              </a:rPr>
              <a:t>anagement: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  <a:tabLst>
                <a:tab pos="271463" algn="l"/>
                <a:tab pos="541338" algn="l"/>
                <a:tab pos="627063" algn="l"/>
              </a:tabLst>
            </a:pPr>
            <a:r>
              <a:rPr lang="nl-BE" dirty="0" smtClean="0">
                <a:solidFill>
                  <a:srgbClr val="511312"/>
                </a:solidFill>
                <a:latin typeface="Verdana"/>
              </a:rPr>
              <a:t>Parcours </a:t>
            </a:r>
            <a:r>
              <a:rPr lang="nl-BE" dirty="0" err="1" smtClean="0">
                <a:solidFill>
                  <a:srgbClr val="511312"/>
                </a:solidFill>
                <a:latin typeface="Verdana"/>
              </a:rPr>
              <a:t>extérieur</a:t>
            </a:r>
            <a:endParaRPr lang="nl-BE" dirty="0" smtClean="0">
              <a:solidFill>
                <a:srgbClr val="511312"/>
              </a:solidFill>
              <a:latin typeface="Verdana"/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  <a:tabLst>
                <a:tab pos="271463" algn="l"/>
                <a:tab pos="541338" algn="l"/>
                <a:tab pos="627063" algn="l"/>
              </a:tabLst>
            </a:pPr>
            <a:r>
              <a:rPr lang="nl-BE" dirty="0" err="1" smtClean="0">
                <a:solidFill>
                  <a:srgbClr val="511312"/>
                </a:solidFill>
                <a:latin typeface="Verdana"/>
              </a:rPr>
              <a:t>Entraînement</a:t>
            </a:r>
            <a:r>
              <a:rPr lang="nl-BE" dirty="0" smtClean="0">
                <a:solidFill>
                  <a:srgbClr val="511312"/>
                </a:solidFill>
                <a:latin typeface="Verdana"/>
              </a:rPr>
              <a:t> </a:t>
            </a:r>
            <a:r>
              <a:rPr lang="nl-BE" dirty="0" err="1" smtClean="0">
                <a:solidFill>
                  <a:srgbClr val="511312"/>
                </a:solidFill>
                <a:latin typeface="Verdana"/>
              </a:rPr>
              <a:t>raisonné</a:t>
            </a:r>
            <a:endParaRPr lang="nl-BE" dirty="0" smtClean="0">
              <a:solidFill>
                <a:srgbClr val="511312"/>
              </a:solidFill>
              <a:latin typeface="Verdana"/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  <a:tabLst>
                <a:tab pos="271463" algn="l"/>
                <a:tab pos="541338" algn="l"/>
                <a:tab pos="627063" algn="l"/>
              </a:tabLst>
            </a:pPr>
            <a:r>
              <a:rPr lang="nl-BE" dirty="0" err="1" smtClean="0">
                <a:solidFill>
                  <a:srgbClr val="511312"/>
                </a:solidFill>
                <a:latin typeface="Verdana"/>
              </a:rPr>
              <a:t>Transports</a:t>
            </a:r>
            <a:r>
              <a:rPr lang="nl-BE" dirty="0" smtClean="0">
                <a:solidFill>
                  <a:srgbClr val="511312"/>
                </a:solidFill>
                <a:latin typeface="Verdana"/>
              </a:rPr>
              <a:t> </a:t>
            </a:r>
            <a:r>
              <a:rPr lang="nl-BE" dirty="0" err="1" smtClean="0">
                <a:solidFill>
                  <a:srgbClr val="511312"/>
                </a:solidFill>
                <a:latin typeface="Verdana"/>
              </a:rPr>
              <a:t>limités</a:t>
            </a:r>
            <a:endParaRPr lang="nl-BE" dirty="0" smtClean="0">
              <a:solidFill>
                <a:srgbClr val="511312"/>
              </a:solidFill>
              <a:latin typeface="Verdana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71463" algn="l"/>
                <a:tab pos="541338" algn="l"/>
                <a:tab pos="627063" algn="l"/>
              </a:tabLst>
            </a:pPr>
            <a:r>
              <a:rPr lang="nl-BE" b="1" dirty="0" err="1" smtClean="0">
                <a:solidFill>
                  <a:srgbClr val="511312"/>
                </a:solidFill>
                <a:latin typeface="Verdana"/>
              </a:rPr>
              <a:t>Anti-inflammatoires</a:t>
            </a:r>
            <a:r>
              <a:rPr lang="nl-BE" b="1" dirty="0" smtClean="0">
                <a:solidFill>
                  <a:srgbClr val="511312"/>
                </a:solidFill>
                <a:latin typeface="Verdana"/>
              </a:rPr>
              <a:t> </a:t>
            </a:r>
            <a:r>
              <a:rPr lang="nl-BE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 </a:t>
            </a:r>
            <a:r>
              <a:rPr lang="nl-BE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Bien</a:t>
            </a:r>
            <a:r>
              <a:rPr lang="nl-BE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</a:t>
            </a:r>
            <a:r>
              <a:rPr lang="nl-BE" dirty="0" err="1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choisir</a:t>
            </a:r>
            <a:r>
              <a:rPr lang="nl-BE" dirty="0" smtClean="0">
                <a:solidFill>
                  <a:srgbClr val="511312"/>
                </a:solidFill>
                <a:latin typeface="Verdana"/>
                <a:sym typeface="Wingdings" pitchFamily="2" charset="2"/>
              </a:rPr>
              <a:t> !</a:t>
            </a:r>
            <a:endParaRPr lang="nl-BE" dirty="0" smtClean="0">
              <a:solidFill>
                <a:srgbClr val="511312"/>
              </a:solidFill>
              <a:latin typeface="Verdana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71463" algn="l"/>
                <a:tab pos="541338" algn="l"/>
                <a:tab pos="627063" algn="l"/>
              </a:tabLst>
            </a:pPr>
            <a:r>
              <a:rPr lang="nl-BE" b="1" dirty="0" smtClean="0">
                <a:solidFill>
                  <a:srgbClr val="511312"/>
                </a:solidFill>
                <a:latin typeface="Verdana"/>
              </a:rPr>
              <a:t>Therapies </a:t>
            </a:r>
            <a:r>
              <a:rPr lang="nl-BE" b="1" dirty="0" err="1" smtClean="0">
                <a:solidFill>
                  <a:srgbClr val="511312"/>
                </a:solidFill>
                <a:latin typeface="Verdana"/>
              </a:rPr>
              <a:t>alternatives</a:t>
            </a:r>
            <a:r>
              <a:rPr lang="nl-BE" b="1" dirty="0" smtClean="0">
                <a:solidFill>
                  <a:srgbClr val="511312"/>
                </a:solidFill>
                <a:latin typeface="Verdana"/>
              </a:rPr>
              <a:t> </a:t>
            </a:r>
            <a:r>
              <a:rPr lang="nl-BE" dirty="0" smtClean="0">
                <a:solidFill>
                  <a:srgbClr val="511312"/>
                </a:solidFill>
                <a:latin typeface="Verdana"/>
              </a:rPr>
              <a:t>(</a:t>
            </a:r>
            <a:r>
              <a:rPr lang="nl-BE" dirty="0" err="1" smtClean="0">
                <a:solidFill>
                  <a:srgbClr val="511312"/>
                </a:solidFill>
                <a:latin typeface="Verdana"/>
              </a:rPr>
              <a:t>l’osteopathie</a:t>
            </a:r>
            <a:r>
              <a:rPr lang="nl-BE" dirty="0" smtClean="0">
                <a:solidFill>
                  <a:srgbClr val="511312"/>
                </a:solidFill>
                <a:latin typeface="Verdana"/>
              </a:rPr>
              <a:t>, </a:t>
            </a:r>
            <a:r>
              <a:rPr lang="nl-BE" dirty="0" err="1" smtClean="0">
                <a:solidFill>
                  <a:srgbClr val="511312"/>
                </a:solidFill>
                <a:latin typeface="Verdana"/>
              </a:rPr>
              <a:t>l’acupuncture</a:t>
            </a:r>
            <a:r>
              <a:rPr lang="nl-BE" dirty="0" smtClean="0">
                <a:solidFill>
                  <a:srgbClr val="511312"/>
                </a:solidFill>
                <a:latin typeface="Verdana"/>
              </a:rPr>
              <a:t>,…): </a:t>
            </a:r>
            <a:r>
              <a:rPr lang="nl-BE" dirty="0" err="1" smtClean="0">
                <a:solidFill>
                  <a:srgbClr val="511312"/>
                </a:solidFill>
                <a:latin typeface="Verdana"/>
              </a:rPr>
              <a:t>influence</a:t>
            </a:r>
            <a:r>
              <a:rPr lang="nl-BE" dirty="0" smtClean="0">
                <a:solidFill>
                  <a:srgbClr val="511312"/>
                </a:solidFill>
                <a:latin typeface="Verdana"/>
              </a:rPr>
              <a:t> au niveau du </a:t>
            </a:r>
            <a:r>
              <a:rPr lang="nl-BE" dirty="0" err="1" smtClean="0">
                <a:solidFill>
                  <a:srgbClr val="511312"/>
                </a:solidFill>
                <a:latin typeface="Verdana"/>
              </a:rPr>
              <a:t>système</a:t>
            </a:r>
            <a:r>
              <a:rPr lang="nl-BE" dirty="0" smtClean="0">
                <a:solidFill>
                  <a:srgbClr val="511312"/>
                </a:solidFill>
                <a:latin typeface="Verdana"/>
              </a:rPr>
              <a:t> </a:t>
            </a:r>
            <a:r>
              <a:rPr lang="nl-BE" dirty="0" err="1" smtClean="0">
                <a:solidFill>
                  <a:srgbClr val="511312"/>
                </a:solidFill>
                <a:latin typeface="Verdana"/>
              </a:rPr>
              <a:t>nerveux</a:t>
            </a:r>
            <a:r>
              <a:rPr lang="nl-BE" dirty="0" smtClean="0">
                <a:solidFill>
                  <a:srgbClr val="511312"/>
                </a:solidFill>
                <a:latin typeface="Verdana"/>
              </a:rPr>
              <a:t> et </a:t>
            </a:r>
            <a:r>
              <a:rPr lang="nl-BE" dirty="0" err="1" smtClean="0">
                <a:solidFill>
                  <a:srgbClr val="511312"/>
                </a:solidFill>
                <a:latin typeface="Verdana"/>
              </a:rPr>
              <a:t>perfusion</a:t>
            </a:r>
            <a:r>
              <a:rPr lang="nl-BE" dirty="0" smtClean="0">
                <a:solidFill>
                  <a:srgbClr val="511312"/>
                </a:solidFill>
                <a:latin typeface="Verdana"/>
              </a:rPr>
              <a:t> de </a:t>
            </a:r>
            <a:r>
              <a:rPr lang="nl-BE" dirty="0" err="1" smtClean="0">
                <a:solidFill>
                  <a:srgbClr val="511312"/>
                </a:solidFill>
                <a:latin typeface="Verdana"/>
              </a:rPr>
              <a:t>l’estomac</a:t>
            </a:r>
            <a:endParaRPr lang="nl-BE" dirty="0">
              <a:solidFill>
                <a:srgbClr val="511312"/>
              </a:solidFill>
              <a:latin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  <a:tab pos="627063" algn="l"/>
              </a:tabLst>
            </a:pPr>
            <a:endParaRPr lang="nl-BE" dirty="0" smtClean="0">
              <a:solidFill>
                <a:srgbClr val="511312"/>
              </a:solidFill>
              <a:latin typeface="Verdana"/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  <a:tabLst>
                <a:tab pos="271463" algn="l"/>
                <a:tab pos="541338" algn="l"/>
                <a:tab pos="627063" algn="l"/>
              </a:tabLst>
            </a:pPr>
            <a:endParaRPr lang="nl-BE" dirty="0" smtClean="0">
              <a:solidFill>
                <a:srgbClr val="511312"/>
              </a:solidFill>
              <a:latin typeface="Verdana"/>
            </a:endParaRP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  <a:tabLst>
                <a:tab pos="271463" algn="l"/>
                <a:tab pos="541338" algn="l"/>
                <a:tab pos="627063" algn="l"/>
              </a:tabLst>
            </a:pPr>
            <a:endParaRPr lang="en-US" dirty="0" err="1" smtClean="0">
              <a:solidFill>
                <a:srgbClr val="511312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92857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28133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b="1" dirty="0" err="1" smtClean="0">
                <a:solidFill>
                  <a:srgbClr val="511312"/>
                </a:solidFill>
                <a:latin typeface="Verdana"/>
              </a:rPr>
              <a:t>Traitement</a:t>
            </a:r>
            <a:r>
              <a:rPr lang="en-US" sz="3200" b="1" dirty="0" smtClean="0">
                <a:solidFill>
                  <a:srgbClr val="511312"/>
                </a:solidFill>
                <a:latin typeface="Verdana"/>
              </a:rPr>
              <a:t>: </a:t>
            </a:r>
            <a:r>
              <a:rPr lang="en-US" sz="3200" b="1" dirty="0" err="1" smtClean="0">
                <a:solidFill>
                  <a:srgbClr val="511312"/>
                </a:solidFill>
                <a:latin typeface="Verdana"/>
              </a:rPr>
              <a:t>curatif</a:t>
            </a:r>
            <a:endParaRPr lang="en-US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2000" y="1692000"/>
            <a:ext cx="8364867" cy="2414333"/>
          </a:xfrm>
          <a:prstGeom prst="rect">
            <a:avLst/>
          </a:prstGeom>
        </p:spPr>
        <p:txBody>
          <a:bodyPr anchor="t"/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tabLst>
                <a:tab pos="271463" algn="l"/>
                <a:tab pos="541338" algn="l"/>
                <a:tab pos="627063" algn="l"/>
              </a:tabLst>
            </a:pPr>
            <a:r>
              <a:rPr lang="en-US" b="1" dirty="0" smtClean="0">
                <a:solidFill>
                  <a:srgbClr val="511312"/>
                </a:solidFill>
                <a:latin typeface="Verdana"/>
              </a:rPr>
              <a:t>3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</a:rPr>
              <a:t>Stratégies</a:t>
            </a:r>
            <a:r>
              <a:rPr lang="en-US" b="1" dirty="0" smtClean="0">
                <a:solidFill>
                  <a:srgbClr val="511312"/>
                </a:solidFill>
                <a:latin typeface="Verdana"/>
              </a:rPr>
              <a:t> 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</a:rPr>
              <a:t>possibles</a:t>
            </a:r>
            <a:r>
              <a:rPr lang="en-US" b="1" dirty="0" smtClean="0">
                <a:solidFill>
                  <a:srgbClr val="511312"/>
                </a:solidFill>
                <a:latin typeface="Verdana"/>
              </a:rPr>
              <a:t>: 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  <a:tab pos="627063" algn="l"/>
              </a:tabLst>
            </a:pPr>
            <a:r>
              <a:rPr lang="en-US" b="1" dirty="0" smtClean="0">
                <a:solidFill>
                  <a:srgbClr val="511312"/>
                </a:solidFill>
                <a:latin typeface="Verdana"/>
              </a:rPr>
              <a:t>	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  <a:tab pos="627063" algn="l"/>
              </a:tabLst>
            </a:pPr>
            <a:r>
              <a:rPr lang="en-US" b="1" dirty="0">
                <a:solidFill>
                  <a:srgbClr val="511312"/>
                </a:solidFill>
                <a:latin typeface="Verdana"/>
              </a:rPr>
              <a:t>	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>1.	</a:t>
            </a:r>
            <a:r>
              <a:rPr lang="en-US" dirty="0" err="1" smtClean="0">
                <a:solidFill>
                  <a:srgbClr val="511312"/>
                </a:solidFill>
                <a:latin typeface="Verdana"/>
              </a:rPr>
              <a:t>Neutraliser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</a:rPr>
              <a:t>l’acide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> 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  <a:tab pos="627063" algn="l"/>
              </a:tabLst>
            </a:pPr>
            <a:r>
              <a:rPr lang="en-US" dirty="0" smtClean="0">
                <a:solidFill>
                  <a:srgbClr val="511312"/>
                </a:solidFill>
                <a:latin typeface="Verdana"/>
              </a:rPr>
              <a:t>	2.	Coating de </a:t>
            </a:r>
            <a:r>
              <a:rPr lang="en-US" dirty="0" err="1" smtClean="0">
                <a:solidFill>
                  <a:srgbClr val="511312"/>
                </a:solidFill>
                <a:latin typeface="Verdana"/>
              </a:rPr>
              <a:t>l’estomac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> (ex. Sucralfate) 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  <a:tab pos="627063" algn="l"/>
              </a:tabLst>
            </a:pPr>
            <a:r>
              <a:rPr lang="en-US" dirty="0" smtClean="0">
                <a:solidFill>
                  <a:srgbClr val="511312"/>
                </a:solidFill>
                <a:latin typeface="Verdana"/>
              </a:rPr>
              <a:t>	3.	</a:t>
            </a:r>
            <a:r>
              <a:rPr lang="en-US" b="1" dirty="0" err="1">
                <a:solidFill>
                  <a:srgbClr val="511312"/>
                </a:solidFill>
                <a:latin typeface="Verdana"/>
              </a:rPr>
              <a:t>Réduction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> de la production </a:t>
            </a:r>
            <a:r>
              <a:rPr lang="en-US" b="1" dirty="0" err="1">
                <a:solidFill>
                  <a:srgbClr val="511312"/>
                </a:solidFill>
                <a:latin typeface="Verdana"/>
              </a:rPr>
              <a:t>d’acide</a:t>
            </a:r>
            <a:endParaRPr lang="en-US" b="1" dirty="0">
              <a:solidFill>
                <a:srgbClr val="511312"/>
              </a:solidFill>
              <a:latin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  <a:tab pos="627063" algn="l"/>
              </a:tabLst>
            </a:pPr>
            <a:r>
              <a:rPr lang="en-US" dirty="0" smtClean="0">
                <a:solidFill>
                  <a:srgbClr val="511312"/>
                </a:solidFill>
                <a:latin typeface="Verdana"/>
              </a:rPr>
              <a:t/>
            </a:r>
            <a:br>
              <a:rPr lang="en-US" dirty="0" smtClean="0">
                <a:solidFill>
                  <a:srgbClr val="511312"/>
                </a:solidFill>
                <a:latin typeface="Verdana"/>
              </a:rPr>
            </a:br>
            <a:r>
              <a:rPr lang="en-US" dirty="0" smtClean="0">
                <a:solidFill>
                  <a:srgbClr val="511312"/>
                </a:solidFill>
                <a:latin typeface="Verdana"/>
              </a:rPr>
              <a:t>		– </a:t>
            </a:r>
            <a:r>
              <a:rPr lang="en-US" dirty="0" err="1" smtClean="0">
                <a:solidFill>
                  <a:srgbClr val="511312"/>
                </a:solidFill>
                <a:latin typeface="Verdana"/>
              </a:rPr>
              <a:t>Anciennes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</a:rPr>
              <a:t>molécules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> : </a:t>
            </a:r>
            <a:r>
              <a:rPr lang="en-US" dirty="0" err="1" smtClean="0">
                <a:solidFill>
                  <a:srgbClr val="511312"/>
                </a:solidFill>
                <a:latin typeface="Verdana"/>
              </a:rPr>
              <a:t>cimétidine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>, ranitidine</a:t>
            </a:r>
            <a:br>
              <a:rPr lang="en-US" dirty="0" smtClean="0">
                <a:solidFill>
                  <a:srgbClr val="511312"/>
                </a:solidFill>
                <a:latin typeface="Verdana"/>
              </a:rPr>
            </a:br>
            <a:r>
              <a:rPr lang="en-US" dirty="0" smtClean="0">
                <a:solidFill>
                  <a:srgbClr val="511312"/>
                </a:solidFill>
                <a:latin typeface="Verdana"/>
              </a:rPr>
              <a:t>		– </a:t>
            </a:r>
            <a:r>
              <a:rPr lang="en-US" dirty="0" err="1" smtClean="0">
                <a:solidFill>
                  <a:srgbClr val="511312"/>
                </a:solidFill>
                <a:latin typeface="Verdana"/>
              </a:rPr>
              <a:t>Nouvelles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</a:rPr>
              <a:t>molécules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>  </a:t>
            </a:r>
            <a:r>
              <a:rPr lang="nl-BE" b="1" dirty="0" err="1">
                <a:solidFill>
                  <a:srgbClr val="511312"/>
                </a:solidFill>
                <a:latin typeface="Verdana"/>
              </a:rPr>
              <a:t>L’Omeprazole</a:t>
            </a:r>
            <a:r>
              <a:rPr lang="nl-BE" dirty="0">
                <a:solidFill>
                  <a:srgbClr val="511312"/>
                </a:solidFill>
                <a:latin typeface="Verdana"/>
              </a:rPr>
              <a:t> 1mg/kg (McClure et al, 2005)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  <a:tab pos="627063" algn="l"/>
              </a:tabLst>
            </a:pPr>
            <a:endParaRPr lang="en-US" b="1" dirty="0" smtClean="0">
              <a:solidFill>
                <a:srgbClr val="511312"/>
              </a:solidFill>
              <a:latin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  <a:tab pos="627063" algn="l"/>
              </a:tabLst>
            </a:pPr>
            <a:endParaRPr lang="en-US" b="1" dirty="0" err="1" smtClean="0">
              <a:solidFill>
                <a:srgbClr val="511312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49595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28133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b="1" dirty="0" err="1" smtClean="0">
                <a:solidFill>
                  <a:srgbClr val="511312"/>
                </a:solidFill>
                <a:latin typeface="Verdana"/>
              </a:rPr>
              <a:t>Stratégies</a:t>
            </a:r>
            <a:r>
              <a:rPr lang="en-US" sz="3200" b="1" dirty="0" smtClean="0">
                <a:solidFill>
                  <a:srgbClr val="511312"/>
                </a:solidFill>
                <a:latin typeface="Verdana"/>
              </a:rPr>
              <a:t> de </a:t>
            </a:r>
            <a:r>
              <a:rPr lang="en-US" sz="3200" b="1" dirty="0" err="1" smtClean="0">
                <a:solidFill>
                  <a:srgbClr val="511312"/>
                </a:solidFill>
                <a:latin typeface="Verdana"/>
              </a:rPr>
              <a:t>traitements</a:t>
            </a:r>
            <a:endParaRPr lang="en-US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2000" y="1692000"/>
            <a:ext cx="8364867" cy="2414333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en-US" b="1" dirty="0" smtClean="0">
                <a:solidFill>
                  <a:srgbClr val="511312"/>
                </a:solidFill>
                <a:latin typeface="Verdana"/>
              </a:rPr>
              <a:t>	</a:t>
            </a:r>
            <a:r>
              <a:rPr lang="en-US" sz="2800" b="1" u="sng" dirty="0" smtClean="0">
                <a:solidFill>
                  <a:srgbClr val="511312"/>
                </a:solidFill>
                <a:latin typeface="Verdana"/>
              </a:rPr>
              <a:t>Anti-</a:t>
            </a:r>
            <a:r>
              <a:rPr lang="en-US" sz="2800" b="1" u="sng" dirty="0" err="1" smtClean="0">
                <a:solidFill>
                  <a:srgbClr val="511312"/>
                </a:solidFill>
                <a:latin typeface="Verdana"/>
              </a:rPr>
              <a:t>acides</a:t>
            </a:r>
            <a:endParaRPr lang="en-US" sz="2800" b="1" u="sng" dirty="0" smtClean="0">
              <a:solidFill>
                <a:srgbClr val="511312"/>
              </a:solidFill>
              <a:latin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en-US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</a:tabLst>
            </a:pP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Bicarbonate de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cs typeface="Verdana"/>
              </a:rPr>
              <a:t>soude</a:t>
            </a:r>
            <a:endParaRPr lang="en-US" b="1" dirty="0" smtClean="0">
              <a:solidFill>
                <a:srgbClr val="511312"/>
              </a:solidFill>
              <a:latin typeface="Verdana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</a:tabLst>
            </a:pPr>
            <a:r>
              <a:rPr lang="en-US" b="1" dirty="0" err="1" smtClean="0">
                <a:solidFill>
                  <a:srgbClr val="511312"/>
                </a:solidFill>
                <a:latin typeface="Verdana"/>
              </a:rPr>
              <a:t>Hydroxyde</a:t>
            </a:r>
            <a:r>
              <a:rPr lang="en-US" b="1" dirty="0" smtClean="0">
                <a:solidFill>
                  <a:srgbClr val="511312"/>
                </a:solidFill>
                <a:latin typeface="Verdana"/>
              </a:rPr>
              <a:t> de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</a:rPr>
              <a:t>magnésium</a:t>
            </a:r>
            <a:endParaRPr lang="en-US" b="1" dirty="0" smtClean="0">
              <a:solidFill>
                <a:srgbClr val="511312"/>
              </a:solidFill>
              <a:latin typeface="Verdana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</a:tabLst>
            </a:pPr>
            <a:r>
              <a:rPr lang="en-US" b="1" dirty="0" smtClean="0">
                <a:solidFill>
                  <a:srgbClr val="511312"/>
                </a:solidFill>
                <a:latin typeface="Verdana"/>
              </a:rPr>
              <a:t>Phosphate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</a:rPr>
              <a:t>d’alumine</a:t>
            </a:r>
            <a:endParaRPr lang="en-US" b="1" dirty="0" smtClean="0">
              <a:solidFill>
                <a:srgbClr val="511312"/>
              </a:solidFill>
              <a:latin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en-US" dirty="0" smtClean="0">
                <a:solidFill>
                  <a:srgbClr val="511312"/>
                </a:solidFill>
                <a:latin typeface="Verdana"/>
              </a:rPr>
              <a:t/>
            </a:r>
            <a:br>
              <a:rPr lang="en-US" dirty="0" smtClean="0">
                <a:solidFill>
                  <a:srgbClr val="511312"/>
                </a:solidFill>
                <a:latin typeface="Verdana"/>
              </a:rPr>
            </a:br>
            <a:r>
              <a:rPr lang="en-US" dirty="0" smtClean="0">
                <a:solidFill>
                  <a:srgbClr val="511312"/>
                </a:solidFill>
                <a:latin typeface="Verdana"/>
              </a:rPr>
              <a:t>	–	</a:t>
            </a:r>
            <a:r>
              <a:rPr lang="en-US" dirty="0" err="1">
                <a:solidFill>
                  <a:srgbClr val="511312"/>
                </a:solidFill>
                <a:latin typeface="Verdana"/>
              </a:rPr>
              <a:t>U</a:t>
            </a:r>
            <a:r>
              <a:rPr lang="en-US" dirty="0" err="1" smtClean="0">
                <a:solidFill>
                  <a:srgbClr val="511312"/>
                </a:solidFill>
                <a:latin typeface="Verdana"/>
              </a:rPr>
              <a:t>niquement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</a:rPr>
              <a:t>neutralisation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> de </a:t>
            </a:r>
            <a:r>
              <a:rPr lang="en-US" dirty="0" err="1" smtClean="0">
                <a:solidFill>
                  <a:srgbClr val="511312"/>
                </a:solidFill>
                <a:latin typeface="Verdana"/>
              </a:rPr>
              <a:t>l’acide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</a:rPr>
              <a:t>présent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/>
            </a:r>
            <a:br>
              <a:rPr lang="en-US" dirty="0" smtClean="0">
                <a:solidFill>
                  <a:srgbClr val="511312"/>
                </a:solidFill>
                <a:latin typeface="Verdana"/>
              </a:rPr>
            </a:br>
            <a:r>
              <a:rPr lang="en-US" dirty="0" smtClean="0">
                <a:solidFill>
                  <a:srgbClr val="511312"/>
                </a:solidFill>
                <a:latin typeface="Verdana"/>
              </a:rPr>
              <a:t>	–	Pas de </a:t>
            </a:r>
            <a:r>
              <a:rPr lang="en-US" dirty="0" err="1" smtClean="0">
                <a:solidFill>
                  <a:srgbClr val="511312"/>
                </a:solidFill>
                <a:latin typeface="Verdana"/>
              </a:rPr>
              <a:t>réduction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> de la production de </a:t>
            </a:r>
            <a:r>
              <a:rPr lang="en-US" dirty="0" err="1" smtClean="0">
                <a:solidFill>
                  <a:srgbClr val="511312"/>
                </a:solidFill>
                <a:latin typeface="Verdana"/>
              </a:rPr>
              <a:t>l’acide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/>
            </a:r>
            <a:br>
              <a:rPr lang="en-US" dirty="0" smtClean="0">
                <a:solidFill>
                  <a:srgbClr val="511312"/>
                </a:solidFill>
                <a:latin typeface="Verdana"/>
              </a:rPr>
            </a:br>
            <a:r>
              <a:rPr lang="en-US" dirty="0" smtClean="0">
                <a:solidFill>
                  <a:srgbClr val="511312"/>
                </a:solidFill>
                <a:latin typeface="Verdana"/>
              </a:rPr>
              <a:t>	–	</a:t>
            </a:r>
            <a:r>
              <a:rPr lang="en-US" dirty="0" err="1" smtClean="0">
                <a:solidFill>
                  <a:srgbClr val="511312"/>
                </a:solidFill>
                <a:latin typeface="Verdana"/>
              </a:rPr>
              <a:t>Effet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> de </a:t>
            </a:r>
            <a:r>
              <a:rPr lang="en-US" dirty="0" err="1" smtClean="0">
                <a:solidFill>
                  <a:srgbClr val="511312"/>
                </a:solidFill>
                <a:latin typeface="Verdana"/>
              </a:rPr>
              <a:t>courte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</a:rPr>
              <a:t>durée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> (2-3 </a:t>
            </a:r>
            <a:r>
              <a:rPr lang="en-US" dirty="0" err="1" smtClean="0">
                <a:solidFill>
                  <a:srgbClr val="511312"/>
                </a:solidFill>
                <a:latin typeface="Verdana"/>
              </a:rPr>
              <a:t>heures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>)</a:t>
            </a:r>
            <a:br>
              <a:rPr lang="en-US" dirty="0" smtClean="0">
                <a:solidFill>
                  <a:srgbClr val="511312"/>
                </a:solidFill>
                <a:latin typeface="Verdana"/>
              </a:rPr>
            </a:br>
            <a:r>
              <a:rPr lang="en-US" dirty="0" smtClean="0">
                <a:solidFill>
                  <a:srgbClr val="511312"/>
                </a:solidFill>
                <a:latin typeface="Verdana"/>
              </a:rPr>
              <a:t>	–	</a:t>
            </a:r>
            <a:r>
              <a:rPr lang="en-US" dirty="0" err="1" smtClean="0">
                <a:solidFill>
                  <a:srgbClr val="511312"/>
                </a:solidFill>
                <a:latin typeface="Verdana"/>
              </a:rPr>
              <a:t>Administrer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> 4-6 </a:t>
            </a:r>
            <a:r>
              <a:rPr lang="en-US" dirty="0" err="1" smtClean="0">
                <a:solidFill>
                  <a:srgbClr val="511312"/>
                </a:solidFill>
                <a:latin typeface="Verdana"/>
              </a:rPr>
              <a:t>fois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>/</a:t>
            </a:r>
            <a:r>
              <a:rPr lang="en-US" dirty="0" err="1" smtClean="0">
                <a:solidFill>
                  <a:srgbClr val="511312"/>
                </a:solidFill>
                <a:latin typeface="Verdana"/>
              </a:rPr>
              <a:t>jours</a:t>
            </a:r>
            <a:r>
              <a:rPr lang="en-US" dirty="0" smtClean="0">
                <a:solidFill>
                  <a:srgbClr val="511312"/>
                </a:solidFill>
                <a:latin typeface="Verdana"/>
              </a:rPr>
              <a:t/>
            </a:r>
            <a:br>
              <a:rPr lang="en-US" dirty="0" smtClean="0">
                <a:solidFill>
                  <a:srgbClr val="511312"/>
                </a:solidFill>
                <a:latin typeface="Verdana"/>
              </a:rPr>
            </a:br>
            <a:r>
              <a:rPr lang="en-US" dirty="0" smtClean="0">
                <a:solidFill>
                  <a:srgbClr val="511312"/>
                </a:solidFill>
                <a:latin typeface="Verdana"/>
              </a:rPr>
              <a:t>	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en-US" dirty="0" smtClean="0">
              <a:solidFill>
                <a:srgbClr val="511312"/>
              </a:solidFill>
              <a:latin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en-US" dirty="0" err="1" smtClean="0">
              <a:solidFill>
                <a:srgbClr val="511312"/>
              </a:solidFill>
              <a:latin typeface="Verdan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28133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b="1" dirty="0" err="1" smtClean="0">
                <a:solidFill>
                  <a:srgbClr val="511312"/>
                </a:solidFill>
                <a:latin typeface="Verdana"/>
              </a:rPr>
              <a:t>Stratégies</a:t>
            </a:r>
            <a:r>
              <a:rPr lang="en-US" sz="3200" b="1" dirty="0" smtClean="0">
                <a:solidFill>
                  <a:srgbClr val="511312"/>
                </a:solidFill>
                <a:latin typeface="Verdana"/>
              </a:rPr>
              <a:t> de </a:t>
            </a:r>
            <a:r>
              <a:rPr lang="en-US" sz="3200" b="1" dirty="0" err="1" smtClean="0">
                <a:solidFill>
                  <a:srgbClr val="511312"/>
                </a:solidFill>
                <a:latin typeface="Verdana"/>
              </a:rPr>
              <a:t>traitement</a:t>
            </a:r>
            <a:endParaRPr lang="en-US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400" y="1272900"/>
            <a:ext cx="8364867" cy="2414333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	</a:t>
            </a:r>
            <a:r>
              <a:rPr lang="en-US" sz="2800" b="1" u="sng" dirty="0" err="1" smtClean="0">
                <a:solidFill>
                  <a:srgbClr val="511312"/>
                </a:solidFill>
                <a:latin typeface="Verdana"/>
                <a:cs typeface="Verdana"/>
              </a:rPr>
              <a:t>Protecteurs</a:t>
            </a:r>
            <a:r>
              <a:rPr lang="en-US" sz="2800" b="1" u="sng" dirty="0" smtClean="0">
                <a:solidFill>
                  <a:srgbClr val="511312"/>
                </a:solidFill>
                <a:latin typeface="Verdana"/>
                <a:cs typeface="Verdana"/>
              </a:rPr>
              <a:t> de la  </a:t>
            </a:r>
            <a:r>
              <a:rPr lang="en-US" sz="2800" b="1" u="sng" dirty="0" err="1" smtClean="0">
                <a:solidFill>
                  <a:srgbClr val="511312"/>
                </a:solidFill>
                <a:latin typeface="Verdana"/>
                <a:cs typeface="Verdana"/>
              </a:rPr>
              <a:t>muqueuse</a:t>
            </a:r>
            <a:endParaRPr lang="en-US" sz="2800" b="1" u="sng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en-US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•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cs typeface="Verdana"/>
              </a:rPr>
              <a:t>Sucralfate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endParaRPr lang="en-US" b="1" dirty="0">
              <a:solidFill>
                <a:srgbClr val="511312"/>
              </a:solidFill>
              <a:latin typeface="Verdana"/>
              <a:cs typeface="Verdana"/>
            </a:endParaRPr>
          </a:p>
          <a:p>
            <a:pPr marL="742950" lvl="1" indent="-285750">
              <a:spcAft>
                <a:spcPts val="600"/>
              </a:spcAft>
              <a:buFontTx/>
              <a:buChar char="-"/>
              <a:tabLst>
                <a:tab pos="271463" algn="l"/>
                <a:tab pos="541338" algn="l"/>
              </a:tabLst>
            </a:pP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Couvrir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l’ulcère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et protection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contre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l’acide</a:t>
            </a:r>
            <a:endParaRPr lang="en-US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 marL="742950" lvl="1" indent="-285750">
              <a:spcAft>
                <a:spcPts val="600"/>
              </a:spcAft>
              <a:buFontTx/>
              <a:buChar char="-"/>
              <a:tabLst>
                <a:tab pos="271463" algn="l"/>
                <a:tab pos="541338" algn="l"/>
              </a:tabLst>
            </a:pP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Production de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l’acide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n’est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pas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freinée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  <a:tabLst>
                <a:tab pos="271463" algn="l"/>
                <a:tab pos="541338" algn="l"/>
              </a:tabLst>
            </a:pP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Administrer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4-6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fois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/jour</a:t>
            </a:r>
          </a:p>
          <a:p>
            <a:pPr lvl="1"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- 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L’usage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est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recommandé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pour des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poulains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de &lt;1m</a:t>
            </a:r>
          </a:p>
          <a:p>
            <a:pPr lvl="1"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-  (risqué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d’obstipation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)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en-US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•</a:t>
            </a:r>
            <a:r>
              <a:rPr lang="en-US" dirty="0">
                <a:solidFill>
                  <a:srgbClr val="511312"/>
                </a:solidFill>
                <a:latin typeface="Verdana"/>
                <a:cs typeface="Verdana"/>
              </a:rPr>
              <a:t>	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cs typeface="Verdana"/>
              </a:rPr>
              <a:t>Complexe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 de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cs typeface="Verdana"/>
              </a:rPr>
              <a:t>pectine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b="1" dirty="0" err="1">
                <a:solidFill>
                  <a:srgbClr val="511312"/>
                </a:solidFill>
                <a:latin typeface="Verdana"/>
                <a:cs typeface="Verdana"/>
              </a:rPr>
              <a:t>lecithine</a:t>
            </a:r>
            <a:r>
              <a:rPr lang="en-US" b="1" dirty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endParaRPr lang="en-US" b="1" dirty="0">
              <a:solidFill>
                <a:srgbClr val="511312"/>
              </a:solidFill>
              <a:latin typeface="Verdana"/>
              <a:cs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	</a:t>
            </a:r>
            <a:r>
              <a:rPr lang="en-US" b="1" dirty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  </a:t>
            </a:r>
            <a:r>
              <a:rPr lang="en-US" dirty="0">
                <a:solidFill>
                  <a:srgbClr val="511312"/>
                </a:solidFill>
                <a:latin typeface="Verdana"/>
                <a:cs typeface="Verdana"/>
              </a:rPr>
              <a:t>-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Contient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des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extraits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végétaux</a:t>
            </a:r>
            <a:r>
              <a:rPr lang="en-US" dirty="0">
                <a:solidFill>
                  <a:srgbClr val="511312"/>
                </a:solidFill>
                <a:latin typeface="Verdana"/>
                <a:cs typeface="Verdana"/>
              </a:rPr>
              <a:t/>
            </a:r>
            <a:br>
              <a:rPr lang="en-US" dirty="0">
                <a:solidFill>
                  <a:srgbClr val="511312"/>
                </a:solidFill>
                <a:latin typeface="Verdana"/>
                <a:cs typeface="Verdana"/>
              </a:rPr>
            </a:br>
            <a:r>
              <a:rPr lang="en-US" dirty="0">
                <a:solidFill>
                  <a:srgbClr val="511312"/>
                </a:solidFill>
                <a:latin typeface="Verdana"/>
                <a:cs typeface="Verdana"/>
              </a:rPr>
              <a:t>	 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 - </a:t>
            </a:r>
            <a:r>
              <a:rPr lang="en-US" dirty="0">
                <a:solidFill>
                  <a:srgbClr val="511312"/>
                </a:solidFill>
                <a:latin typeface="Verdana"/>
                <a:cs typeface="Verdana"/>
              </a:rPr>
              <a:t>P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roduction de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l’acide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n’est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pas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freinée</a:t>
            </a:r>
            <a:r>
              <a:rPr lang="en-US" dirty="0">
                <a:solidFill>
                  <a:srgbClr val="511312"/>
                </a:solidFill>
                <a:latin typeface="Verdana"/>
                <a:cs typeface="Verdana"/>
              </a:rPr>
              <a:t/>
            </a:r>
            <a:br>
              <a:rPr lang="en-US" dirty="0">
                <a:solidFill>
                  <a:srgbClr val="511312"/>
                </a:solidFill>
                <a:latin typeface="Verdana"/>
                <a:cs typeface="Verdana"/>
              </a:rPr>
            </a:br>
            <a:r>
              <a:rPr lang="en-US" dirty="0">
                <a:solidFill>
                  <a:srgbClr val="511312"/>
                </a:solidFill>
                <a:latin typeface="Verdana"/>
                <a:cs typeface="Verdana"/>
              </a:rPr>
              <a:t>	 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 - PAS de medicament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vétérinaire</a:t>
            </a:r>
            <a:endParaRPr lang="en-US" b="1" dirty="0">
              <a:solidFill>
                <a:srgbClr val="511312"/>
              </a:solidFill>
              <a:latin typeface="Verdana"/>
              <a:cs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en-US" b="1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en-US" b="1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en-US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en-US" dirty="0" smtClean="0">
              <a:solidFill>
                <a:srgbClr val="511312"/>
              </a:solidFill>
              <a:latin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en-US" dirty="0" smtClean="0">
              <a:solidFill>
                <a:srgbClr val="511312"/>
              </a:solidFill>
              <a:latin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en-US" dirty="0" err="1" smtClean="0">
              <a:solidFill>
                <a:srgbClr val="511312"/>
              </a:solidFill>
              <a:latin typeface="Verdan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28133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b="1" dirty="0" err="1" smtClean="0">
                <a:solidFill>
                  <a:srgbClr val="511312"/>
                </a:solidFill>
                <a:latin typeface="Verdana"/>
              </a:rPr>
              <a:t>Stratégies</a:t>
            </a:r>
            <a:r>
              <a:rPr lang="en-US" sz="3200" b="1" dirty="0" smtClean="0">
                <a:solidFill>
                  <a:srgbClr val="511312"/>
                </a:solidFill>
                <a:latin typeface="Verdana"/>
              </a:rPr>
              <a:t> de </a:t>
            </a:r>
            <a:r>
              <a:rPr lang="en-US" sz="3200" b="1" dirty="0" err="1" smtClean="0">
                <a:solidFill>
                  <a:srgbClr val="511312"/>
                </a:solidFill>
                <a:latin typeface="Verdana"/>
              </a:rPr>
              <a:t>traitement</a:t>
            </a:r>
            <a:endParaRPr lang="en-US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2000" y="1692000"/>
            <a:ext cx="8364867" cy="2990067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	</a:t>
            </a:r>
            <a:r>
              <a:rPr lang="en-US" sz="2800" b="1" u="sng" dirty="0" err="1" smtClean="0">
                <a:solidFill>
                  <a:srgbClr val="511312"/>
                </a:solidFill>
                <a:latin typeface="Verdana"/>
                <a:cs typeface="Verdana"/>
              </a:rPr>
              <a:t>Inhibiteurs</a:t>
            </a:r>
            <a:r>
              <a:rPr lang="en-US" sz="2800" b="1" u="sng" dirty="0" smtClean="0">
                <a:solidFill>
                  <a:srgbClr val="511312"/>
                </a:solidFill>
                <a:latin typeface="Verdana"/>
                <a:cs typeface="Verdana"/>
              </a:rPr>
              <a:t> de la production </a:t>
            </a:r>
            <a:r>
              <a:rPr lang="en-US" sz="2800" b="1" u="sng" dirty="0" err="1" smtClean="0">
                <a:solidFill>
                  <a:srgbClr val="511312"/>
                </a:solidFill>
                <a:latin typeface="Verdana"/>
                <a:cs typeface="Verdana"/>
              </a:rPr>
              <a:t>d’acide</a:t>
            </a:r>
            <a:r>
              <a:rPr lang="en-US" sz="2800" b="1" u="sng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en-US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•	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Ranitidine </a:t>
            </a:r>
            <a:b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</a:b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	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–	&lt;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Acide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par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blocage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des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récepteurs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. 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	–	Inhibition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claire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mais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variation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individuelle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importante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/>
            </a:r>
            <a:b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</a:b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	–	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Durée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d’action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courte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b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</a:b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	–	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Administrer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3-4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fois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/jour</a:t>
            </a:r>
            <a:b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</a:b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	</a:t>
            </a:r>
            <a:b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</a:b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	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en-US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en-US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en-US" dirty="0" smtClean="0">
              <a:solidFill>
                <a:srgbClr val="511312"/>
              </a:solidFill>
              <a:latin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en-US" dirty="0" smtClean="0">
              <a:solidFill>
                <a:srgbClr val="511312"/>
              </a:solidFill>
              <a:latin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en-US" dirty="0" err="1" smtClean="0">
              <a:solidFill>
                <a:srgbClr val="511312"/>
              </a:solidFill>
              <a:latin typeface="Verdan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28133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b="1" dirty="0" err="1">
                <a:solidFill>
                  <a:srgbClr val="511312"/>
                </a:solidFill>
                <a:latin typeface="Verdana"/>
              </a:rPr>
              <a:t>Stratégies</a:t>
            </a:r>
            <a:r>
              <a:rPr lang="en-US" sz="3200" b="1" dirty="0">
                <a:solidFill>
                  <a:srgbClr val="511312"/>
                </a:solidFill>
                <a:latin typeface="Verdana"/>
              </a:rPr>
              <a:t> de </a:t>
            </a:r>
            <a:r>
              <a:rPr lang="en-US" sz="3200" b="1" dirty="0" err="1">
                <a:solidFill>
                  <a:srgbClr val="511312"/>
                </a:solidFill>
                <a:latin typeface="Verdana"/>
              </a:rPr>
              <a:t>traitement</a:t>
            </a:r>
            <a:endParaRPr lang="en-US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2000" y="1692000"/>
            <a:ext cx="8364867" cy="2414333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ts val="600"/>
              </a:spcAft>
              <a:tabLst>
                <a:tab pos="271463" algn="l"/>
              </a:tabLst>
            </a:pP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	</a:t>
            </a:r>
            <a:r>
              <a:rPr lang="en-US" sz="2800" b="1" u="sng" dirty="0" err="1" smtClean="0">
                <a:solidFill>
                  <a:srgbClr val="511312"/>
                </a:solidFill>
                <a:latin typeface="Verdana"/>
                <a:cs typeface="Verdana"/>
              </a:rPr>
              <a:t>Inhibiteurs</a:t>
            </a:r>
            <a:r>
              <a:rPr lang="en-US" sz="2800" b="1" u="sng" dirty="0" smtClean="0">
                <a:solidFill>
                  <a:srgbClr val="511312"/>
                </a:solidFill>
                <a:latin typeface="Verdana"/>
                <a:cs typeface="Verdana"/>
              </a:rPr>
              <a:t> de la production </a:t>
            </a:r>
            <a:r>
              <a:rPr lang="en-US" sz="2800" b="1" u="sng" dirty="0" err="1" smtClean="0">
                <a:solidFill>
                  <a:srgbClr val="511312"/>
                </a:solidFill>
                <a:latin typeface="Verdana"/>
                <a:cs typeface="Verdana"/>
              </a:rPr>
              <a:t>d’acide</a:t>
            </a:r>
            <a:endParaRPr lang="en-US" sz="2800" b="1" u="sng" dirty="0">
              <a:solidFill>
                <a:srgbClr val="511312"/>
              </a:solidFill>
              <a:latin typeface="Verdana"/>
              <a:cs typeface="Verdana"/>
            </a:endParaRPr>
          </a:p>
          <a:p>
            <a:pPr>
              <a:spcAft>
                <a:spcPts val="600"/>
              </a:spcAft>
              <a:tabLst>
                <a:tab pos="271463" algn="l"/>
              </a:tabLst>
            </a:pPr>
            <a:endParaRPr lang="en-US" b="1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>
              <a:spcAft>
                <a:spcPts val="600"/>
              </a:spcAft>
              <a:tabLst>
                <a:tab pos="271463" algn="l"/>
              </a:tabLst>
            </a:pP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•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	Omeprazole</a:t>
            </a:r>
          </a:p>
          <a:p>
            <a:pPr>
              <a:spcAft>
                <a:spcPts val="600"/>
              </a:spcAft>
              <a:tabLst>
                <a:tab pos="271463" algn="l"/>
              </a:tabLst>
            </a:pPr>
            <a:r>
              <a:rPr lang="en-US" dirty="0">
                <a:solidFill>
                  <a:srgbClr val="511312"/>
                </a:solidFill>
                <a:latin typeface="Verdana"/>
                <a:cs typeface="Verdana"/>
              </a:rPr>
              <a:t>	-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  <a:sym typeface="Wingdings" pitchFamily="2" charset="2"/>
              </a:rPr>
              <a:t>Bloque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  <a:sym typeface="Wingdings" pitchFamily="2" charset="2"/>
              </a:rPr>
              <a:t>pompe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  <a:sym typeface="Wingdings" pitchFamily="2" charset="2"/>
              </a:rPr>
              <a:t> à protons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</a:p>
          <a:p>
            <a:pPr>
              <a:spcAft>
                <a:spcPts val="600"/>
              </a:spcAft>
              <a:tabLst>
                <a:tab pos="271463" algn="l"/>
              </a:tabLst>
            </a:pPr>
            <a:r>
              <a:rPr lang="en-US" dirty="0">
                <a:solidFill>
                  <a:srgbClr val="511312"/>
                </a:solidFill>
                <a:latin typeface="Verdana"/>
                <a:cs typeface="Verdana"/>
              </a:rPr>
              <a:t>	- 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Inhibition de la production de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l’acide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claire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</a:p>
          <a:p>
            <a:pPr>
              <a:spcAft>
                <a:spcPts val="600"/>
              </a:spcAft>
              <a:tabLst>
                <a:tab pos="271463" algn="l"/>
              </a:tabLst>
            </a:pPr>
            <a:r>
              <a:rPr lang="en-US" dirty="0">
                <a:solidFill>
                  <a:srgbClr val="511312"/>
                </a:solidFill>
                <a:latin typeface="Verdana"/>
                <a:cs typeface="Verdana"/>
              </a:rPr>
              <a:t>	-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Administrer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en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préventif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et en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curatif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</a:p>
          <a:p>
            <a:pPr>
              <a:spcAft>
                <a:spcPts val="600"/>
              </a:spcAft>
              <a:tabLst>
                <a:tab pos="271463" algn="l"/>
              </a:tabLst>
            </a:pPr>
            <a:r>
              <a:rPr lang="en-US" dirty="0">
                <a:solidFill>
                  <a:srgbClr val="511312"/>
                </a:solidFill>
                <a:latin typeface="Verdana"/>
                <a:cs typeface="Verdana"/>
              </a:rPr>
              <a:t>	- 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Inhibition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prolongée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  <a:sym typeface="Wingdings" panose="05000000000000000000" pitchFamily="2" charset="2"/>
              </a:rPr>
              <a:t>administrer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1x/jour</a:t>
            </a:r>
          </a:p>
          <a:p>
            <a:pPr>
              <a:spcAft>
                <a:spcPts val="600"/>
              </a:spcAft>
              <a:tabLst>
                <a:tab pos="271463" algn="l"/>
              </a:tabLst>
            </a:pPr>
            <a:r>
              <a:rPr lang="en-US" dirty="0">
                <a:solidFill>
                  <a:srgbClr val="511312"/>
                </a:solidFill>
                <a:latin typeface="Verdana"/>
                <a:cs typeface="Verdana"/>
              </a:rPr>
              <a:t>	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-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Curatif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: pendant 28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jours</a:t>
            </a:r>
            <a:endParaRPr lang="en-US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>
              <a:spcAft>
                <a:spcPts val="600"/>
              </a:spcAft>
              <a:tabLst>
                <a:tab pos="271463" algn="l"/>
              </a:tabLst>
            </a:pP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	-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Préventif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: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quelques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jours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pendant des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périodes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de stress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inévitable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		(transport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nécessaire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, le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sevrage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,….)		</a:t>
            </a:r>
            <a:endParaRPr lang="en-US" dirty="0" smtClean="0">
              <a:solidFill>
                <a:srgbClr val="511312"/>
              </a:solidFill>
              <a:latin typeface="Verdana"/>
            </a:endParaRPr>
          </a:p>
          <a:p>
            <a:pPr>
              <a:spcAft>
                <a:spcPts val="600"/>
              </a:spcAft>
              <a:tabLst>
                <a:tab pos="271463" algn="l"/>
              </a:tabLst>
            </a:pPr>
            <a:endParaRPr lang="en-US" dirty="0" smtClean="0">
              <a:solidFill>
                <a:srgbClr val="511312"/>
              </a:solidFill>
              <a:latin typeface="Verdana"/>
            </a:endParaRPr>
          </a:p>
          <a:p>
            <a:pPr>
              <a:spcAft>
                <a:spcPts val="600"/>
              </a:spcAft>
              <a:tabLst>
                <a:tab pos="271463" algn="l"/>
              </a:tabLst>
            </a:pPr>
            <a:endParaRPr lang="en-US" dirty="0" err="1" smtClean="0">
              <a:solidFill>
                <a:srgbClr val="511312"/>
              </a:solidFill>
              <a:latin typeface="Verdan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28133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rgbClr val="511312"/>
                </a:solidFill>
                <a:latin typeface="Verdana"/>
              </a:rPr>
              <a:t>Conclusion</a:t>
            </a:r>
            <a:endParaRPr lang="en-US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2000" y="1692000"/>
            <a:ext cx="8364867" cy="3675867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ts val="600"/>
              </a:spcAft>
              <a:tabLst>
                <a:tab pos="271463" algn="l"/>
              </a:tabLst>
            </a:pP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•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	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cs typeface="Verdana"/>
              </a:rPr>
              <a:t>Prévalence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 des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cs typeface="Verdana"/>
              </a:rPr>
              <a:t>ulcères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cs typeface="Verdana"/>
              </a:rPr>
              <a:t>gastriques</a:t>
            </a:r>
            <a:endParaRPr lang="en-US" b="1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>
              <a:spcAft>
                <a:spcPts val="600"/>
              </a:spcAft>
              <a:tabLst>
                <a:tab pos="271463" algn="l"/>
              </a:tabLst>
            </a:pP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	</a:t>
            </a:r>
            <a:r>
              <a:rPr lang="fr-FR" dirty="0" smtClean="0">
                <a:solidFill>
                  <a:srgbClr val="511312"/>
                </a:solidFill>
                <a:latin typeface="Verdana"/>
                <a:cs typeface="Verdana"/>
                <a:sym typeface="Wingdings" charset="2"/>
              </a:rPr>
              <a:t>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phénomène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sous-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estimé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/>
            </a:r>
            <a:b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</a:b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	</a:t>
            </a:r>
            <a:r>
              <a:rPr lang="fr-FR" dirty="0" smtClean="0">
                <a:solidFill>
                  <a:srgbClr val="511312"/>
                </a:solidFill>
                <a:latin typeface="Verdana"/>
                <a:cs typeface="Verdana"/>
                <a:sym typeface="Wingdings" charset="2"/>
              </a:rPr>
              <a:t>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40%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seulement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montrent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des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signes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511312"/>
                </a:solidFill>
                <a:latin typeface="Verdana"/>
                <a:cs typeface="Verdana"/>
              </a:rPr>
              <a:t>cliniques</a:t>
            </a: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</a:p>
          <a:p>
            <a:pPr>
              <a:spcAft>
                <a:spcPts val="600"/>
              </a:spcAft>
              <a:tabLst>
                <a:tab pos="271463" algn="l"/>
              </a:tabLst>
            </a:pPr>
            <a:endParaRPr lang="en-US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>
              <a:spcAft>
                <a:spcPts val="600"/>
              </a:spcAft>
              <a:tabLst>
                <a:tab pos="271463" algn="l"/>
              </a:tabLst>
            </a:pPr>
            <a:r>
              <a:rPr lang="en-US" dirty="0" smtClean="0">
                <a:solidFill>
                  <a:srgbClr val="511312"/>
                </a:solidFill>
                <a:latin typeface="Verdana"/>
                <a:cs typeface="Verdana"/>
              </a:rPr>
              <a:t>•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	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cs typeface="Verdana"/>
              </a:rPr>
              <a:t>Mesures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cs typeface="Verdana"/>
              </a:rPr>
              <a:t>préventives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cs typeface="Verdana"/>
              </a:rPr>
              <a:t>très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cs typeface="Verdana"/>
              </a:rPr>
              <a:t>importantes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cs typeface="Verdana"/>
                <a:sym typeface="Wingdings" pitchFamily="2" charset="2"/>
              </a:rPr>
              <a:t>exclure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  <a:sym typeface="Wingdings" pitchFamily="2" charset="2"/>
              </a:rPr>
              <a:t> les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cs typeface="Verdana"/>
                <a:sym typeface="Wingdings" pitchFamily="2" charset="2"/>
              </a:rPr>
              <a:t>facteurs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  <a:sym typeface="Wingdings" pitchFamily="2" charset="2"/>
              </a:rPr>
              <a:t> de 	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cs typeface="Verdana"/>
                <a:sym typeface="Wingdings" pitchFamily="2" charset="2"/>
              </a:rPr>
              <a:t>risque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  <a:sym typeface="Wingdings" pitchFamily="2" charset="2"/>
              </a:rPr>
              <a:t> pour le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cs typeface="Verdana"/>
                <a:sym typeface="Wingdings" pitchFamily="2" charset="2"/>
              </a:rPr>
              <a:t>développement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cs typeface="Verdana"/>
                <a:sym typeface="Wingdings" pitchFamily="2" charset="2"/>
              </a:rPr>
              <a:t>d’EGUS</a:t>
            </a:r>
            <a:endParaRPr lang="en-US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>
              <a:spcAft>
                <a:spcPts val="600"/>
              </a:spcAft>
              <a:tabLst>
                <a:tab pos="271463" algn="l"/>
              </a:tabLst>
            </a:pPr>
            <a:endParaRPr lang="en-US" b="1" dirty="0" err="1" smtClean="0">
              <a:solidFill>
                <a:srgbClr val="511312"/>
              </a:solidFill>
              <a:latin typeface="Verdana"/>
              <a:cs typeface="Verdan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66" y="4364981"/>
            <a:ext cx="2867168" cy="2155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699" y="4364981"/>
            <a:ext cx="3159988" cy="215550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71888"/>
            <a:ext cx="7772400" cy="1470025"/>
          </a:xfrm>
        </p:spPr>
        <p:txBody>
          <a:bodyPr/>
          <a:lstStyle/>
          <a:p>
            <a:r>
              <a:rPr lang="nl-BE" sz="3200" b="1" dirty="0">
                <a:solidFill>
                  <a:srgbClr val="511312"/>
                </a:solidFill>
                <a:latin typeface="Verdana"/>
                <a:ea typeface="+mn-ea"/>
                <a:cs typeface="+mn-cs"/>
              </a:rPr>
              <a:t>Merci pour </a:t>
            </a:r>
            <a:r>
              <a:rPr lang="nl-BE" sz="3200" b="1" dirty="0" err="1">
                <a:solidFill>
                  <a:srgbClr val="511312"/>
                </a:solidFill>
                <a:latin typeface="Verdana"/>
                <a:ea typeface="+mn-ea"/>
                <a:cs typeface="+mn-cs"/>
              </a:rPr>
              <a:t>votre</a:t>
            </a:r>
            <a:r>
              <a:rPr lang="nl-BE" sz="3200" b="1" dirty="0">
                <a:solidFill>
                  <a:srgbClr val="511312"/>
                </a:solidFill>
                <a:latin typeface="Verdana"/>
                <a:ea typeface="+mn-ea"/>
                <a:cs typeface="+mn-cs"/>
              </a:rPr>
              <a:t> attention!</a:t>
            </a:r>
            <a:endParaRPr lang="en-US" sz="3200" b="1" dirty="0">
              <a:solidFill>
                <a:srgbClr val="511312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1752600"/>
          </a:xfrm>
        </p:spPr>
        <p:txBody>
          <a:bodyPr/>
          <a:lstStyle/>
          <a:p>
            <a:r>
              <a:rPr lang="nl-BE" b="1" dirty="0" err="1">
                <a:solidFill>
                  <a:srgbClr val="511312"/>
                </a:solidFill>
                <a:latin typeface="Verdana"/>
              </a:rPr>
              <a:t>Questions</a:t>
            </a:r>
            <a:r>
              <a:rPr lang="nl-BE" b="1" dirty="0">
                <a:solidFill>
                  <a:srgbClr val="511312"/>
                </a:solidFill>
                <a:latin typeface="Verdana"/>
              </a:rPr>
              <a:t>?</a:t>
            </a:r>
            <a:endParaRPr lang="en-US" b="1" dirty="0">
              <a:solidFill>
                <a:srgbClr val="511312"/>
              </a:solidFill>
              <a:latin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120" y="3296889"/>
            <a:ext cx="3683725" cy="284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28133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b="1" dirty="0" err="1" smtClean="0">
                <a:solidFill>
                  <a:srgbClr val="511312"/>
                </a:solidFill>
                <a:latin typeface="Verdana"/>
              </a:rPr>
              <a:t>Définition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511312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2000" y="1692000"/>
            <a:ext cx="7941733" cy="470630"/>
          </a:xfrm>
          <a:prstGeom prst="rect">
            <a:avLst/>
          </a:prstGeom>
        </p:spPr>
        <p:txBody>
          <a:bodyPr anchor="t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  <a:tab pos="804863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EGUS = Equine </a:t>
            </a:r>
            <a:r>
              <a:rPr lang="fr-BE" b="1" dirty="0" err="1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Gastric</a:t>
            </a:r>
            <a:r>
              <a:rPr lang="fr-BE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 </a:t>
            </a:r>
            <a:r>
              <a:rPr lang="fr-BE" b="1" dirty="0" err="1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Ulcer</a:t>
            </a:r>
            <a:r>
              <a:rPr lang="fr-BE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 Syndrome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  <a:tab pos="804863" algn="l"/>
              </a:tabLst>
            </a:pPr>
            <a:endParaRPr lang="fr-BE" b="1" dirty="0" smtClean="0">
              <a:solidFill>
                <a:srgbClr val="511312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9950" y="2525486"/>
            <a:ext cx="451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00B0F0"/>
                </a:solidFill>
                <a:latin typeface="Verdana"/>
                <a:cs typeface="Verdana"/>
              </a:rPr>
              <a:t>L</a:t>
            </a:r>
            <a:r>
              <a:rPr lang="fr-BE" b="1" dirty="0" smtClean="0">
                <a:solidFill>
                  <a:srgbClr val="00B0F0"/>
                </a:solidFill>
                <a:latin typeface="Verdana"/>
                <a:cs typeface="Verdana"/>
              </a:rPr>
              <a:t>ésion</a:t>
            </a: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fr-BE" b="1" dirty="0">
                <a:solidFill>
                  <a:srgbClr val="511312"/>
                </a:solidFill>
                <a:latin typeface="Verdana"/>
                <a:cs typeface="Verdana"/>
              </a:rPr>
              <a:t>de la </a:t>
            </a:r>
            <a:r>
              <a:rPr lang="fr-BE" b="1" dirty="0">
                <a:solidFill>
                  <a:srgbClr val="00B0F0"/>
                </a:solidFill>
                <a:latin typeface="Verdana"/>
                <a:cs typeface="Verdana"/>
              </a:rPr>
              <a:t>muqueuse</a:t>
            </a:r>
            <a:r>
              <a:rPr lang="fr-BE" b="1" dirty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de</a:t>
            </a:r>
          </a:p>
          <a:p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l’</a:t>
            </a:r>
            <a:r>
              <a:rPr lang="fr-BE" b="1" dirty="0" smtClean="0">
                <a:solidFill>
                  <a:srgbClr val="00B0F0"/>
                </a:solidFill>
                <a:latin typeface="Verdana"/>
                <a:cs typeface="Verdana"/>
              </a:rPr>
              <a:t>estomac</a:t>
            </a: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fr-BE" b="1" dirty="0">
                <a:solidFill>
                  <a:srgbClr val="511312"/>
                </a:solidFill>
                <a:latin typeface="Verdana"/>
                <a:cs typeface="Verdana"/>
              </a:rPr>
              <a:t>(parfois du duodénum)</a:t>
            </a:r>
            <a:endParaRPr lang="fr-F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4746" y="3473083"/>
            <a:ext cx="7941733" cy="2172973"/>
          </a:xfrm>
          <a:prstGeom prst="rect">
            <a:avLst/>
          </a:prstGeom>
        </p:spPr>
        <p:txBody>
          <a:bodyPr anchor="t"/>
          <a:lstStyle/>
          <a:p>
            <a:pPr>
              <a:spcAft>
                <a:spcPts val="600"/>
              </a:spcAft>
              <a:tabLst>
                <a:tab pos="271463" algn="l"/>
                <a:tab pos="541338" algn="l"/>
                <a:tab pos="804863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CAUSE: action érosive de l’</a:t>
            </a:r>
            <a:r>
              <a:rPr lang="fr-BE" b="1" dirty="0" smtClean="0">
                <a:solidFill>
                  <a:srgbClr val="00B0F0"/>
                </a:solidFill>
                <a:latin typeface="Verdana"/>
                <a:ea typeface="+mj-ea"/>
                <a:cs typeface="Verdana"/>
              </a:rPr>
              <a:t>acide</a:t>
            </a:r>
            <a:r>
              <a:rPr lang="fr-BE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 gastrique produit.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  <a:tab pos="804863" algn="l"/>
              </a:tabLst>
            </a:pPr>
            <a:endParaRPr lang="fr-BE" b="1" dirty="0" smtClean="0">
              <a:solidFill>
                <a:srgbClr val="511312"/>
              </a:solidFill>
              <a:latin typeface="Verdana"/>
              <a:ea typeface="+mj-ea"/>
              <a:cs typeface="Verdana"/>
            </a:endParaRPr>
          </a:p>
          <a:p>
            <a:pPr>
              <a:spcAft>
                <a:spcPts val="600"/>
              </a:spcAft>
              <a:tabLst>
                <a:tab pos="271463" algn="l"/>
                <a:tab pos="541338" algn="l"/>
                <a:tab pos="804863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CONSEQUENCES: lésions de taille, de profondeur et d’extension  variables.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  <a:tab pos="804863" algn="l"/>
              </a:tabLst>
            </a:pPr>
            <a:endParaRPr lang="fr-BE" b="1" dirty="0" smtClean="0">
              <a:solidFill>
                <a:srgbClr val="511312"/>
              </a:solidFill>
              <a:latin typeface="Verdana"/>
              <a:ea typeface="+mj-ea"/>
              <a:cs typeface="Verdana"/>
            </a:endParaRPr>
          </a:p>
          <a:p>
            <a:pPr algn="ctr">
              <a:spcAft>
                <a:spcPts val="600"/>
              </a:spcAft>
              <a:tabLst>
                <a:tab pos="271463" algn="l"/>
                <a:tab pos="541338" algn="l"/>
                <a:tab pos="804863" algn="l"/>
              </a:tabLst>
            </a:pPr>
            <a:r>
              <a:rPr lang="fr-BE" b="1" dirty="0" smtClean="0">
                <a:solidFill>
                  <a:srgbClr val="00B0F0"/>
                </a:solidFill>
                <a:latin typeface="Verdana"/>
                <a:ea typeface="+mj-ea"/>
                <a:cs typeface="Verdana"/>
              </a:rPr>
              <a:t>Superficielle</a:t>
            </a:r>
            <a:r>
              <a:rPr lang="fr-BE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 </a:t>
            </a:r>
            <a:r>
              <a:rPr lang="fr-BE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 </a:t>
            </a:r>
            <a:r>
              <a:rPr lang="fr-BE" b="1" dirty="0" smtClean="0">
                <a:solidFill>
                  <a:srgbClr val="00B0F0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Pe</a:t>
            </a:r>
            <a:r>
              <a:rPr lang="fr-BE" b="1" dirty="0" smtClean="0">
                <a:solidFill>
                  <a:srgbClr val="00B0F0"/>
                </a:solidFill>
                <a:latin typeface="Verdana"/>
                <a:ea typeface="+mj-ea"/>
                <a:cs typeface="Verdana"/>
              </a:rPr>
              <a:t>rforation</a:t>
            </a:r>
            <a:r>
              <a:rPr lang="fr-BE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 complète de l’estomac.</a:t>
            </a:r>
          </a:p>
        </p:txBody>
      </p:sp>
      <p:sp>
        <p:nvSpPr>
          <p:cNvPr id="7" name="Right Brace 6"/>
          <p:cNvSpPr/>
          <p:nvPr/>
        </p:nvSpPr>
        <p:spPr>
          <a:xfrm rot="5400000">
            <a:off x="3442729" y="1587620"/>
            <a:ext cx="313628" cy="1352854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543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28133"/>
            <a:ext cx="7772400" cy="636211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b="1" noProof="0" dirty="0" smtClean="0">
                <a:solidFill>
                  <a:srgbClr val="511312"/>
                </a:solidFill>
                <a:latin typeface="Verdana"/>
              </a:rPr>
              <a:t>Causes d’un </a:t>
            </a:r>
            <a:r>
              <a:rPr lang="en-US" sz="3200" b="1" noProof="0" dirty="0" err="1" smtClean="0">
                <a:solidFill>
                  <a:srgbClr val="511312"/>
                </a:solidFill>
                <a:latin typeface="Verdana"/>
              </a:rPr>
              <a:t>ulcère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511312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4745" y="1756229"/>
            <a:ext cx="7941733" cy="391885"/>
          </a:xfrm>
          <a:prstGeom prst="rect">
            <a:avLst/>
          </a:prstGeom>
        </p:spPr>
        <p:txBody>
          <a:bodyPr anchor="t"/>
          <a:lstStyle/>
          <a:p>
            <a:pPr algn="ctr">
              <a:spcAft>
                <a:spcPts val="600"/>
              </a:spcAft>
              <a:tabLst>
                <a:tab pos="271463" algn="l"/>
                <a:tab pos="541338" algn="l"/>
                <a:tab pos="804863" algn="l"/>
              </a:tabLst>
            </a:pPr>
            <a:r>
              <a:rPr lang="en-US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CONDITIONs NORMALE: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Estomac</a:t>
            </a:r>
            <a:r>
              <a:rPr lang="en-US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 en </a:t>
            </a:r>
            <a:r>
              <a:rPr lang="en-US" b="1" dirty="0" err="1" smtClean="0">
                <a:solidFill>
                  <a:srgbClr val="00B0F0"/>
                </a:solidFill>
                <a:latin typeface="Verdana"/>
                <a:ea typeface="+mj-ea"/>
                <a:cs typeface="Verdana"/>
              </a:rPr>
              <a:t>équilibre</a:t>
            </a:r>
            <a:r>
              <a:rPr lang="en-US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, </a:t>
            </a:r>
            <a:r>
              <a:rPr lang="en-US" b="1" dirty="0" smtClean="0">
                <a:solidFill>
                  <a:srgbClr val="00B0F0"/>
                </a:solidFill>
                <a:latin typeface="Verdana"/>
                <a:ea typeface="+mj-ea"/>
                <a:cs typeface="Verdana"/>
              </a:rPr>
              <a:t>pH stable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4745" y="2327512"/>
            <a:ext cx="3290911" cy="1939685"/>
          </a:xfrm>
          <a:prstGeom prst="rect">
            <a:avLst/>
          </a:prstGeom>
        </p:spPr>
        <p:txBody>
          <a:bodyPr anchor="t"/>
          <a:lstStyle/>
          <a:p>
            <a:pPr lvl="1">
              <a:tabLst>
                <a:tab pos="271463" algn="l"/>
                <a:tab pos="541338" algn="l"/>
                <a:tab pos="804863" algn="l"/>
              </a:tabLst>
            </a:pPr>
            <a:r>
              <a:rPr lang="en-US" b="1" dirty="0" err="1" smtClean="0">
                <a:solidFill>
                  <a:srgbClr val="511312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Facteurs</a:t>
            </a:r>
            <a:r>
              <a:rPr lang="en-US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agressifs</a:t>
            </a:r>
            <a:r>
              <a:rPr lang="en-US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 : </a:t>
            </a:r>
          </a:p>
          <a:p>
            <a:pPr lvl="1">
              <a:tabLst>
                <a:tab pos="271463" algn="l"/>
                <a:tab pos="541338" algn="l"/>
                <a:tab pos="804863" algn="l"/>
              </a:tabLst>
            </a:pPr>
            <a:endParaRPr lang="en-US" b="1" dirty="0" smtClean="0">
              <a:solidFill>
                <a:srgbClr val="511312"/>
              </a:solidFill>
              <a:latin typeface="Verdana"/>
              <a:ea typeface="+mj-ea"/>
              <a:cs typeface="Verdana"/>
              <a:sym typeface="Wingdings" pitchFamily="2" charset="2"/>
            </a:endParaRPr>
          </a:p>
          <a:p>
            <a:pPr lvl="1">
              <a:tabLst>
                <a:tab pos="271463" algn="l"/>
                <a:tab pos="541338" algn="l"/>
                <a:tab pos="804863" algn="l"/>
              </a:tabLst>
            </a:pPr>
            <a:r>
              <a:rPr lang="en-US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-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Acides</a:t>
            </a:r>
            <a:r>
              <a:rPr lang="en-US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biliaires</a:t>
            </a:r>
            <a:r>
              <a:rPr lang="en-US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 </a:t>
            </a:r>
          </a:p>
          <a:p>
            <a:pPr marL="742950" lvl="1" indent="-285750">
              <a:tabLst>
                <a:tab pos="271463" algn="l"/>
                <a:tab pos="541338" algn="l"/>
                <a:tab pos="804863" algn="l"/>
              </a:tabLst>
            </a:pPr>
            <a:r>
              <a:rPr lang="en-US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-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Pepsine</a:t>
            </a:r>
            <a:endParaRPr lang="en-US" b="1" dirty="0" smtClean="0">
              <a:solidFill>
                <a:srgbClr val="511312"/>
              </a:solidFill>
              <a:latin typeface="Verdana"/>
              <a:ea typeface="+mj-ea"/>
              <a:cs typeface="Verdana"/>
              <a:sym typeface="Wingdings" pitchFamily="2" charset="2"/>
            </a:endParaRPr>
          </a:p>
          <a:p>
            <a:pPr marL="742950" lvl="1" indent="-285750">
              <a:tabLst>
                <a:tab pos="271463" algn="l"/>
                <a:tab pos="541338" algn="l"/>
                <a:tab pos="804863" algn="l"/>
              </a:tabLst>
            </a:pPr>
            <a:r>
              <a:rPr lang="en-US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- Histamine</a:t>
            </a:r>
          </a:p>
          <a:p>
            <a:pPr lvl="1">
              <a:tabLst>
                <a:tab pos="271463" algn="l"/>
                <a:tab pos="541338" algn="l"/>
                <a:tab pos="804863" algn="l"/>
              </a:tabLst>
            </a:pPr>
            <a:r>
              <a:rPr lang="en-US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-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Gastrine</a:t>
            </a:r>
            <a:r>
              <a:rPr lang="en-US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 -&gt;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Acide</a:t>
            </a:r>
            <a:endParaRPr lang="en-US" b="1" dirty="0" smtClean="0">
              <a:solidFill>
                <a:srgbClr val="511312"/>
              </a:solidFill>
              <a:latin typeface="Verdana"/>
              <a:ea typeface="+mj-ea"/>
              <a:cs typeface="Verdana"/>
              <a:sym typeface="Wingdings" pitchFamily="2" charset="2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257329" y="4315967"/>
            <a:ext cx="538541" cy="62536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2423173" y="4443981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Perturbation</a:t>
            </a:r>
            <a:endParaRPr lang="fr-FR" b="1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33031" y="2327512"/>
            <a:ext cx="3748111" cy="2244484"/>
          </a:xfrm>
          <a:prstGeom prst="rect">
            <a:avLst/>
          </a:prstGeom>
        </p:spPr>
        <p:txBody>
          <a:bodyPr anchor="t"/>
          <a:lstStyle/>
          <a:p>
            <a:r>
              <a:rPr lang="en-US" b="1" dirty="0" err="1" smtClean="0">
                <a:solidFill>
                  <a:srgbClr val="511312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Facteurs</a:t>
            </a:r>
            <a:r>
              <a:rPr lang="en-US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511312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protecteurs</a:t>
            </a:r>
            <a:r>
              <a:rPr lang="en-US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 : </a:t>
            </a:r>
            <a:endParaRPr lang="en-US" b="1" dirty="0">
              <a:solidFill>
                <a:srgbClr val="511312"/>
              </a:solidFill>
              <a:latin typeface="Verdana"/>
              <a:ea typeface="+mj-ea"/>
              <a:cs typeface="Verdana"/>
              <a:sym typeface="Wingdings" pitchFamily="2" charset="2"/>
            </a:endParaRPr>
          </a:p>
          <a:p>
            <a:endParaRPr lang="en-US" b="1" dirty="0" smtClean="0">
              <a:solidFill>
                <a:srgbClr val="511312"/>
              </a:solidFill>
              <a:latin typeface="Verdana"/>
              <a:ea typeface="+mj-ea"/>
              <a:cs typeface="Verdana"/>
              <a:sym typeface="Wingdings" pitchFamily="2" charset="2"/>
            </a:endParaRPr>
          </a:p>
          <a:p>
            <a:r>
              <a:rPr lang="en-US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  <a:sym typeface="Wingdings" pitchFamily="2" charset="2"/>
              </a:rPr>
              <a:t>-  B</a:t>
            </a:r>
            <a:r>
              <a:rPr lang="fr-FR" b="1" dirty="0" err="1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icarbonates</a:t>
            </a:r>
            <a:endParaRPr lang="fr-FR" b="1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Mucus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Aliments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 haut</a:t>
            </a:r>
          </a:p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Stratification de la muqueuse</a:t>
            </a:r>
          </a:p>
          <a:p>
            <a:pPr marL="285750" indent="-285750">
              <a:buFontTx/>
              <a:buChar char="-"/>
            </a:pPr>
            <a:r>
              <a:rPr lang="fr-BE" b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Somatostatine</a:t>
            </a:r>
            <a:endParaRPr lang="fr-FR" b="1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4172" y="5061856"/>
            <a:ext cx="8708572" cy="616857"/>
          </a:xfrm>
          <a:prstGeom prst="rect">
            <a:avLst/>
          </a:prstGeom>
        </p:spPr>
        <p:txBody>
          <a:bodyPr anchor="t"/>
          <a:lstStyle/>
          <a:p>
            <a:pPr algn="ctr">
              <a:spcAft>
                <a:spcPts val="600"/>
              </a:spcAft>
              <a:tabLst>
                <a:tab pos="271463" algn="l"/>
                <a:tab pos="541338" algn="l"/>
                <a:tab pos="804863" algn="l"/>
              </a:tabLst>
            </a:pPr>
            <a:r>
              <a:rPr lang="en-US" b="1" dirty="0" err="1">
                <a:solidFill>
                  <a:srgbClr val="00B0F0"/>
                </a:solidFill>
                <a:latin typeface="Verdana"/>
                <a:cs typeface="Verdana"/>
              </a:rPr>
              <a:t>Déséquilibre</a:t>
            </a:r>
            <a:r>
              <a:rPr lang="en-US" b="1" dirty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entre </a:t>
            </a:r>
            <a:r>
              <a:rPr lang="en-US" b="1" dirty="0" err="1">
                <a:solidFill>
                  <a:srgbClr val="511312"/>
                </a:solidFill>
                <a:latin typeface="Verdana"/>
                <a:cs typeface="Verdana"/>
              </a:rPr>
              <a:t>facteurs</a:t>
            </a:r>
            <a:r>
              <a:rPr lang="en-US" b="1" dirty="0">
                <a:solidFill>
                  <a:srgbClr val="511312"/>
                </a:solidFill>
                <a:latin typeface="Verdana"/>
                <a:cs typeface="Verdana"/>
              </a:rPr>
              <a:t> “</a:t>
            </a:r>
            <a:r>
              <a:rPr lang="en-US" b="1" dirty="0" err="1">
                <a:solidFill>
                  <a:srgbClr val="511312"/>
                </a:solidFill>
                <a:latin typeface="Verdana"/>
                <a:cs typeface="Verdana"/>
              </a:rPr>
              <a:t>agressifs</a:t>
            </a:r>
            <a:r>
              <a:rPr lang="en-US" b="1" dirty="0">
                <a:solidFill>
                  <a:srgbClr val="511312"/>
                </a:solidFill>
                <a:latin typeface="Verdana"/>
                <a:cs typeface="Verdana"/>
              </a:rPr>
              <a:t>” 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et </a:t>
            </a:r>
            <a:r>
              <a:rPr lang="en-US" b="1" dirty="0" err="1">
                <a:solidFill>
                  <a:srgbClr val="511312"/>
                </a:solidFill>
                <a:latin typeface="Verdana"/>
                <a:cs typeface="Verdana"/>
              </a:rPr>
              <a:t>facteurs</a:t>
            </a:r>
            <a:r>
              <a:rPr lang="en-US" b="1" dirty="0">
                <a:solidFill>
                  <a:srgbClr val="511312"/>
                </a:solidFill>
                <a:latin typeface="Verdana"/>
                <a:cs typeface="Verdana"/>
              </a:rPr>
              <a:t> “</a:t>
            </a:r>
            <a:r>
              <a:rPr lang="en-US" b="1" dirty="0" err="1">
                <a:solidFill>
                  <a:srgbClr val="511312"/>
                </a:solidFill>
                <a:latin typeface="Verdana"/>
                <a:cs typeface="Verdana"/>
              </a:rPr>
              <a:t>protecteurs</a:t>
            </a:r>
            <a:r>
              <a:rPr lang="en-US" b="1" dirty="0" smtClean="0">
                <a:solidFill>
                  <a:srgbClr val="511312"/>
                </a:solidFill>
                <a:latin typeface="Verdana"/>
                <a:cs typeface="Verdana"/>
              </a:rPr>
              <a:t>”</a:t>
            </a:r>
          </a:p>
          <a:p>
            <a:pPr algn="ctr">
              <a:spcAft>
                <a:spcPts val="600"/>
              </a:spcAft>
              <a:tabLst>
                <a:tab pos="271463" algn="l"/>
                <a:tab pos="541338" algn="l"/>
                <a:tab pos="804863" algn="l"/>
              </a:tabLst>
            </a:pPr>
            <a:r>
              <a:rPr lang="en-US" b="1" dirty="0" smtClean="0">
                <a:solidFill>
                  <a:srgbClr val="00B0F0"/>
                </a:solidFill>
                <a:latin typeface="Verdana"/>
                <a:cs typeface="Verdana"/>
              </a:rPr>
              <a:t>pH trop bas</a:t>
            </a:r>
            <a:endParaRPr lang="en-US" b="1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7404" y="2859314"/>
            <a:ext cx="718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800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endParaRPr lang="fr-FR" b="1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292184" y="5979886"/>
            <a:ext cx="1012371" cy="58057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3437454" y="6085505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Risque d’ulcère</a:t>
            </a:r>
            <a:endParaRPr lang="fr-FR" b="1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53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3" grpId="0"/>
      <p:bldP spid="7" grpId="0"/>
      <p:bldP spid="8" grpId="0"/>
      <p:bldP spid="9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121" y="1694489"/>
            <a:ext cx="5294810" cy="3926489"/>
          </a:xfrm>
          <a:prstGeom prst="rect">
            <a:avLst/>
          </a:prstGeom>
        </p:spPr>
      </p:pic>
      <p:sp>
        <p:nvSpPr>
          <p:cNvPr id="7" name="Tekstvak 18"/>
          <p:cNvSpPr txBox="1"/>
          <p:nvPr/>
        </p:nvSpPr>
        <p:spPr>
          <a:xfrm>
            <a:off x="4251099" y="1691113"/>
            <a:ext cx="2087517" cy="461665"/>
          </a:xfrm>
          <a:prstGeom prst="rect">
            <a:avLst/>
          </a:prstGeom>
          <a:noFill/>
          <a:ln>
            <a:solidFill>
              <a:srgbClr val="6C1129"/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b="1" dirty="0">
                <a:solidFill>
                  <a:srgbClr val="511312"/>
                </a:solidFill>
                <a:latin typeface="Verdana"/>
              </a:rPr>
              <a:t>E</a:t>
            </a:r>
            <a:r>
              <a:rPr lang="nl-BE" sz="1200" b="1" dirty="0" smtClean="0">
                <a:solidFill>
                  <a:srgbClr val="511312"/>
                </a:solidFill>
                <a:latin typeface="Verdana"/>
              </a:rPr>
              <a:t>ntrée de </a:t>
            </a:r>
            <a:r>
              <a:rPr lang="nl-BE" sz="1200" b="1" dirty="0" err="1" smtClean="0">
                <a:solidFill>
                  <a:srgbClr val="511312"/>
                </a:solidFill>
                <a:latin typeface="Verdana"/>
              </a:rPr>
              <a:t>l’estomac</a:t>
            </a:r>
            <a:r>
              <a:rPr lang="nl-BE" sz="1200" b="1" dirty="0" smtClean="0">
                <a:solidFill>
                  <a:srgbClr val="511312"/>
                </a:solidFill>
                <a:latin typeface="Verdana"/>
              </a:rPr>
              <a:t> (</a:t>
            </a:r>
            <a:r>
              <a:rPr lang="nl-BE" sz="1200" b="1" dirty="0" err="1" smtClean="0">
                <a:solidFill>
                  <a:srgbClr val="511312"/>
                </a:solidFill>
                <a:latin typeface="Verdana"/>
              </a:rPr>
              <a:t>cardia</a:t>
            </a:r>
            <a:r>
              <a:rPr lang="nl-BE" sz="1200" b="1" dirty="0" smtClean="0">
                <a:solidFill>
                  <a:srgbClr val="511312"/>
                </a:solidFill>
                <a:latin typeface="Verdana"/>
              </a:rPr>
              <a:t>)</a:t>
            </a:r>
            <a:endParaRPr lang="nl-BE" sz="1200" b="1" dirty="0">
              <a:solidFill>
                <a:srgbClr val="511312"/>
              </a:solidFill>
              <a:latin typeface="Verdana"/>
            </a:endParaRPr>
          </a:p>
        </p:txBody>
      </p:sp>
      <p:sp>
        <p:nvSpPr>
          <p:cNvPr id="8" name="Tekstvak 18"/>
          <p:cNvSpPr txBox="1"/>
          <p:nvPr/>
        </p:nvSpPr>
        <p:spPr>
          <a:xfrm>
            <a:off x="5775099" y="4673798"/>
            <a:ext cx="1862001" cy="646331"/>
          </a:xfrm>
          <a:prstGeom prst="rect">
            <a:avLst/>
          </a:prstGeom>
          <a:noFill/>
          <a:ln>
            <a:solidFill>
              <a:srgbClr val="6C1129"/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solidFill>
                  <a:srgbClr val="511312"/>
                </a:solidFill>
                <a:latin typeface="Verdana"/>
              </a:rPr>
              <a:t>Sortie de </a:t>
            </a:r>
            <a:r>
              <a:rPr lang="nl-BE" sz="1200" b="1" dirty="0" err="1" smtClean="0">
                <a:solidFill>
                  <a:srgbClr val="511312"/>
                </a:solidFill>
                <a:latin typeface="Verdana"/>
              </a:rPr>
              <a:t>l’estomac</a:t>
            </a:r>
            <a:r>
              <a:rPr lang="nl-BE" sz="1200" b="1" dirty="0" smtClean="0">
                <a:solidFill>
                  <a:srgbClr val="511312"/>
                </a:solidFill>
                <a:latin typeface="Verdana"/>
              </a:rPr>
              <a:t>  (</a:t>
            </a:r>
            <a:r>
              <a:rPr lang="nl-BE" sz="1200" b="1" dirty="0" err="1" smtClean="0">
                <a:solidFill>
                  <a:srgbClr val="511312"/>
                </a:solidFill>
                <a:latin typeface="Verdana"/>
              </a:rPr>
              <a:t>pylore</a:t>
            </a:r>
            <a:r>
              <a:rPr lang="nl-BE" sz="1200" b="1" dirty="0" smtClean="0">
                <a:solidFill>
                  <a:srgbClr val="511312"/>
                </a:solidFill>
                <a:latin typeface="Verdana"/>
              </a:rPr>
              <a:t>)</a:t>
            </a:r>
            <a:r>
              <a:rPr lang="nl-BE" sz="1200" dirty="0" smtClean="0">
                <a:solidFill>
                  <a:srgbClr val="511312"/>
                </a:solidFill>
                <a:latin typeface="Verdana"/>
              </a:rPr>
              <a:t> </a:t>
            </a:r>
            <a:r>
              <a:rPr lang="nl-BE" sz="1200" dirty="0" err="1" smtClean="0">
                <a:solidFill>
                  <a:srgbClr val="511312"/>
                </a:solidFill>
                <a:latin typeface="Verdana"/>
              </a:rPr>
              <a:t>somatostatine</a:t>
            </a:r>
            <a:endParaRPr lang="nl-BE" sz="1200" b="1" dirty="0" smtClean="0">
              <a:solidFill>
                <a:srgbClr val="511312"/>
              </a:solidFill>
              <a:latin typeface="Verdana"/>
            </a:endParaRPr>
          </a:p>
        </p:txBody>
      </p:sp>
      <p:cxnSp>
        <p:nvCxnSpPr>
          <p:cNvPr id="9" name="Rechte verbindingslijn met pijl 22"/>
          <p:cNvCxnSpPr/>
          <p:nvPr/>
        </p:nvCxnSpPr>
        <p:spPr>
          <a:xfrm flipH="1">
            <a:off x="4251100" y="2152778"/>
            <a:ext cx="419011" cy="14065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met pijl 22"/>
          <p:cNvCxnSpPr/>
          <p:nvPr/>
        </p:nvCxnSpPr>
        <p:spPr>
          <a:xfrm flipH="1" flipV="1">
            <a:off x="4394020" y="4017586"/>
            <a:ext cx="1381082" cy="8125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kstvak 18"/>
          <p:cNvSpPr txBox="1"/>
          <p:nvPr/>
        </p:nvSpPr>
        <p:spPr>
          <a:xfrm>
            <a:off x="6998654" y="3911595"/>
            <a:ext cx="1524000" cy="276999"/>
          </a:xfrm>
          <a:prstGeom prst="rect">
            <a:avLst/>
          </a:prstGeom>
          <a:noFill/>
          <a:ln>
            <a:solidFill>
              <a:srgbClr val="6C1129"/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solidFill>
                  <a:srgbClr val="511312"/>
                </a:solidFill>
                <a:latin typeface="Verdana"/>
              </a:rPr>
              <a:t>Duodénum</a:t>
            </a:r>
            <a:endParaRPr lang="nl-BE" sz="1200" b="1" dirty="0">
              <a:solidFill>
                <a:srgbClr val="511312"/>
              </a:solidFill>
              <a:latin typeface="Verdana"/>
            </a:endParaRPr>
          </a:p>
        </p:txBody>
      </p:sp>
      <p:cxnSp>
        <p:nvCxnSpPr>
          <p:cNvPr id="17" name="Rechte verbindingslijn met pijl 22"/>
          <p:cNvCxnSpPr/>
          <p:nvPr/>
        </p:nvCxnSpPr>
        <p:spPr>
          <a:xfrm flipH="1" flipV="1">
            <a:off x="4910411" y="3606240"/>
            <a:ext cx="2088243" cy="4486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kstvak 10"/>
          <p:cNvSpPr txBox="1"/>
          <p:nvPr/>
        </p:nvSpPr>
        <p:spPr>
          <a:xfrm>
            <a:off x="150270" y="2566172"/>
            <a:ext cx="1720851" cy="1200329"/>
          </a:xfrm>
          <a:prstGeom prst="rect">
            <a:avLst/>
          </a:prstGeom>
          <a:noFill/>
          <a:ln>
            <a:solidFill>
              <a:srgbClr val="6C1129"/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b="1" dirty="0">
                <a:solidFill>
                  <a:srgbClr val="511312"/>
                </a:solidFill>
                <a:latin typeface="Verdana"/>
              </a:rPr>
              <a:t>F</a:t>
            </a:r>
            <a:r>
              <a:rPr lang="nl-BE" sz="1200" b="1" dirty="0" smtClean="0">
                <a:solidFill>
                  <a:srgbClr val="511312"/>
                </a:solidFill>
                <a:latin typeface="Verdana"/>
              </a:rPr>
              <a:t>undus</a:t>
            </a:r>
            <a:r>
              <a:rPr lang="nl-BE" sz="1200" b="1" dirty="0">
                <a:solidFill>
                  <a:srgbClr val="511312"/>
                </a:solidFill>
                <a:latin typeface="Verdana"/>
              </a:rPr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BE" sz="1200" dirty="0" smtClean="0">
                <a:solidFill>
                  <a:srgbClr val="511312"/>
                </a:solidFill>
                <a:latin typeface="Verdana"/>
              </a:rPr>
              <a:t>Pas de </a:t>
            </a:r>
            <a:r>
              <a:rPr lang="nl-BE" sz="1200" dirty="0" err="1" smtClean="0">
                <a:solidFill>
                  <a:srgbClr val="511312"/>
                </a:solidFill>
                <a:latin typeface="Verdana"/>
              </a:rPr>
              <a:t>glandes</a:t>
            </a:r>
            <a:r>
              <a:rPr lang="nl-BE" sz="1200" dirty="0" smtClean="0">
                <a:solidFill>
                  <a:srgbClr val="511312"/>
                </a:solidFill>
                <a:latin typeface="Verdana"/>
              </a:rPr>
              <a:t>, pas de </a:t>
            </a:r>
            <a:r>
              <a:rPr lang="nl-BE" sz="1200" dirty="0" err="1" smtClean="0">
                <a:solidFill>
                  <a:srgbClr val="511312"/>
                </a:solidFill>
                <a:latin typeface="Verdana"/>
              </a:rPr>
              <a:t>sécrétion</a:t>
            </a:r>
            <a:r>
              <a:rPr lang="nl-BE" sz="1200" dirty="0" smtClean="0">
                <a:solidFill>
                  <a:srgbClr val="511312"/>
                </a:solidFill>
                <a:latin typeface="Verdana"/>
              </a:rPr>
              <a:t> de </a:t>
            </a:r>
            <a:r>
              <a:rPr lang="nl-BE" sz="1200" dirty="0" err="1" smtClean="0">
                <a:solidFill>
                  <a:srgbClr val="511312"/>
                </a:solidFill>
                <a:latin typeface="Verdana"/>
              </a:rPr>
              <a:t>l’acide</a:t>
            </a:r>
            <a:r>
              <a:rPr lang="nl-BE" sz="1200" dirty="0" smtClean="0">
                <a:solidFill>
                  <a:srgbClr val="511312"/>
                </a:solidFill>
                <a:latin typeface="Verdana"/>
              </a:rPr>
              <a:t> </a:t>
            </a:r>
            <a:r>
              <a:rPr lang="nl-BE" sz="1200" dirty="0" err="1" smtClean="0">
                <a:solidFill>
                  <a:srgbClr val="511312"/>
                </a:solidFill>
                <a:latin typeface="Verdana"/>
              </a:rPr>
              <a:t>gastrique</a:t>
            </a:r>
            <a:r>
              <a:rPr lang="nl-BE" sz="1200" dirty="0" smtClean="0">
                <a:solidFill>
                  <a:srgbClr val="511312"/>
                </a:solidFill>
                <a:latin typeface="Verdana"/>
              </a:rPr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BE" sz="1200" dirty="0" smtClean="0">
                <a:solidFill>
                  <a:srgbClr val="511312"/>
                </a:solidFill>
                <a:latin typeface="Verdana"/>
              </a:rPr>
              <a:t>pH </a:t>
            </a:r>
            <a:r>
              <a:rPr lang="nl-BE" sz="1200" dirty="0">
                <a:solidFill>
                  <a:srgbClr val="511312"/>
                </a:solidFill>
                <a:latin typeface="Verdana"/>
              </a:rPr>
              <a:t>5-7</a:t>
            </a:r>
          </a:p>
        </p:txBody>
      </p:sp>
      <p:cxnSp>
        <p:nvCxnSpPr>
          <p:cNvPr id="21" name="Rechte verbindingslijn met pijl 22"/>
          <p:cNvCxnSpPr/>
          <p:nvPr/>
        </p:nvCxnSpPr>
        <p:spPr>
          <a:xfrm>
            <a:off x="1883776" y="2782075"/>
            <a:ext cx="1210897" cy="3166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kstvak 1"/>
          <p:cNvSpPr txBox="1"/>
          <p:nvPr/>
        </p:nvSpPr>
        <p:spPr>
          <a:xfrm>
            <a:off x="150270" y="4423847"/>
            <a:ext cx="1685743" cy="1569660"/>
          </a:xfrm>
          <a:prstGeom prst="rect">
            <a:avLst/>
          </a:prstGeom>
          <a:noFill/>
          <a:ln>
            <a:solidFill>
              <a:srgbClr val="6C1129"/>
            </a:solidFill>
          </a:ln>
        </p:spPr>
        <p:txBody>
          <a:bodyPr wrap="square" rtlCol="0">
            <a:spAutoFit/>
          </a:bodyPr>
          <a:lstStyle/>
          <a:p>
            <a:r>
              <a:rPr lang="nl-BE" sz="1200" b="1" dirty="0">
                <a:solidFill>
                  <a:srgbClr val="511312"/>
                </a:solidFill>
                <a:latin typeface="Verdana"/>
              </a:rPr>
              <a:t>C</a:t>
            </a:r>
            <a:r>
              <a:rPr lang="nl-BE" sz="1200" b="1" dirty="0" smtClean="0">
                <a:solidFill>
                  <a:srgbClr val="511312"/>
                </a:solidFill>
                <a:latin typeface="Verdana"/>
              </a:rPr>
              <a:t>orpus</a:t>
            </a:r>
            <a:r>
              <a:rPr lang="nl-BE" sz="1200" b="1" dirty="0">
                <a:solidFill>
                  <a:srgbClr val="511312"/>
                </a:solidFill>
                <a:latin typeface="Verdana"/>
              </a:rPr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BE" sz="1200" dirty="0" err="1" smtClean="0">
                <a:solidFill>
                  <a:srgbClr val="511312"/>
                </a:solidFill>
                <a:latin typeface="Verdana"/>
              </a:rPr>
              <a:t>Sécrétion</a:t>
            </a:r>
            <a:r>
              <a:rPr lang="nl-BE" sz="1200" dirty="0" smtClean="0">
                <a:solidFill>
                  <a:srgbClr val="511312"/>
                </a:solidFill>
                <a:latin typeface="Verdana"/>
              </a:rPr>
              <a:t> de </a:t>
            </a:r>
            <a:r>
              <a:rPr lang="nl-BE" sz="1200" dirty="0" err="1" smtClean="0">
                <a:solidFill>
                  <a:srgbClr val="511312"/>
                </a:solidFill>
                <a:latin typeface="Verdana"/>
              </a:rPr>
              <a:t>l’acide</a:t>
            </a:r>
            <a:r>
              <a:rPr lang="nl-BE" sz="1200" dirty="0" smtClean="0">
                <a:solidFill>
                  <a:srgbClr val="511312"/>
                </a:solidFill>
                <a:latin typeface="Verdana"/>
              </a:rPr>
              <a:t> </a:t>
            </a:r>
            <a:r>
              <a:rPr lang="nl-BE" sz="1200" dirty="0" err="1" smtClean="0">
                <a:solidFill>
                  <a:srgbClr val="511312"/>
                </a:solidFill>
                <a:latin typeface="Verdana"/>
              </a:rPr>
              <a:t>gastrique</a:t>
            </a:r>
            <a:r>
              <a:rPr lang="nl-BE" sz="1200" dirty="0" smtClean="0">
                <a:solidFill>
                  <a:srgbClr val="511312"/>
                </a:solidFill>
                <a:latin typeface="Verdana"/>
              </a:rPr>
              <a:t>, mucus, </a:t>
            </a:r>
            <a:r>
              <a:rPr lang="nl-BE" sz="1200" dirty="0" err="1" smtClean="0">
                <a:solidFill>
                  <a:srgbClr val="511312"/>
                </a:solidFill>
                <a:latin typeface="Verdana"/>
              </a:rPr>
              <a:t>pepsinogène</a:t>
            </a:r>
            <a:r>
              <a:rPr lang="nl-BE" sz="1200" dirty="0" smtClean="0">
                <a:solidFill>
                  <a:srgbClr val="511312"/>
                </a:solidFill>
                <a:latin typeface="Verdana"/>
              </a:rPr>
              <a:t>, </a:t>
            </a:r>
            <a:r>
              <a:rPr lang="nl-BE" sz="1200" dirty="0" err="1" smtClean="0">
                <a:solidFill>
                  <a:srgbClr val="511312"/>
                </a:solidFill>
                <a:latin typeface="Verdana"/>
              </a:rPr>
              <a:t>gastrine</a:t>
            </a:r>
            <a:r>
              <a:rPr lang="nl-BE" sz="1200" dirty="0" smtClean="0">
                <a:solidFill>
                  <a:srgbClr val="511312"/>
                </a:solidFill>
                <a:latin typeface="Verdana"/>
              </a:rPr>
              <a:t>, histamine</a:t>
            </a:r>
            <a:endParaRPr lang="nl-BE" sz="1200" dirty="0">
              <a:solidFill>
                <a:srgbClr val="511312"/>
              </a:solidFill>
              <a:latin typeface="Verdana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nl-BE" sz="1200" dirty="0">
                <a:solidFill>
                  <a:srgbClr val="511312"/>
                </a:solidFill>
                <a:latin typeface="Verdana"/>
              </a:rPr>
              <a:t>pH 1-2</a:t>
            </a:r>
          </a:p>
        </p:txBody>
      </p:sp>
      <p:cxnSp>
        <p:nvCxnSpPr>
          <p:cNvPr id="24" name="Rechte verbindingslijn met pijl 22"/>
          <p:cNvCxnSpPr/>
          <p:nvPr/>
        </p:nvCxnSpPr>
        <p:spPr>
          <a:xfrm flipV="1">
            <a:off x="1836013" y="4673798"/>
            <a:ext cx="1123678" cy="6402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 noGrp="1"/>
          </p:cNvSpPr>
          <p:nvPr>
            <p:ph type="title"/>
          </p:nvPr>
        </p:nvSpPr>
        <p:spPr>
          <a:xfrm>
            <a:off x="391071" y="605308"/>
            <a:ext cx="8229600" cy="550340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rgbClr val="511312"/>
                </a:solidFill>
                <a:latin typeface="Verdana"/>
              </a:rPr>
              <a:t>Rappel </a:t>
            </a:r>
            <a:r>
              <a:rPr lang="en-US" sz="3200" b="1" dirty="0" err="1" smtClean="0">
                <a:solidFill>
                  <a:srgbClr val="511312"/>
                </a:solidFill>
                <a:latin typeface="Verdana"/>
              </a:rPr>
              <a:t>anatomique</a:t>
            </a:r>
            <a:endParaRPr lang="en-US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766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57766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fr-BE" sz="3200" b="1" dirty="0" smtClean="0">
                <a:solidFill>
                  <a:srgbClr val="511312"/>
                </a:solidFill>
                <a:latin typeface="Verdana"/>
              </a:rPr>
              <a:t>Symptômes</a:t>
            </a:r>
            <a:endParaRPr lang="fr-BE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7646" y="2670630"/>
            <a:ext cx="5692526" cy="464456"/>
          </a:xfrm>
          <a:prstGeom prst="rect">
            <a:avLst/>
          </a:prstGeom>
        </p:spPr>
        <p:txBody>
          <a:bodyPr anchor="t"/>
          <a:lstStyle/>
          <a:p>
            <a:pPr marL="285750" indent="-285750">
              <a:spcAft>
                <a:spcPts val="600"/>
              </a:spcAft>
              <a:buFont typeface="Wingdings"/>
              <a:buChar char="à"/>
              <a:tabLst>
                <a:tab pos="271463" algn="l"/>
                <a:tab pos="541338" algn="l"/>
              </a:tabLst>
            </a:pPr>
            <a:r>
              <a:rPr lang="fr-BE" sz="2000" b="1" dirty="0" smtClean="0">
                <a:solidFill>
                  <a:srgbClr val="511312"/>
                </a:solidFill>
                <a:latin typeface="Verdana"/>
                <a:cs typeface="Verdana"/>
                <a:sym typeface="Wingdings" panose="05000000000000000000" pitchFamily="2" charset="2"/>
              </a:rPr>
              <a:t>S</a:t>
            </a:r>
            <a:r>
              <a:rPr lang="fr-BE" sz="2000" b="1" dirty="0" smtClean="0">
                <a:solidFill>
                  <a:srgbClr val="511312"/>
                </a:solidFill>
                <a:latin typeface="Verdana"/>
                <a:cs typeface="Verdana"/>
              </a:rPr>
              <a:t>ouvent   asymptomatique</a:t>
            </a:r>
          </a:p>
          <a:p>
            <a:pPr>
              <a:spcAft>
                <a:spcPts val="600"/>
              </a:spcAft>
              <a:tabLst>
                <a:tab pos="271463" algn="l"/>
                <a:tab pos="541338" algn="l"/>
              </a:tabLst>
            </a:pPr>
            <a:endParaRPr lang="fr-BE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pic>
        <p:nvPicPr>
          <p:cNvPr id="5" name="Picture 5" descr="konski_zyw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8056" y="3417462"/>
            <a:ext cx="2662767" cy="22021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7645" y="1646765"/>
            <a:ext cx="2441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Lésions graves 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8114" y="1492877"/>
            <a:ext cx="3439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Symptômes cliniques </a:t>
            </a:r>
          </a:p>
          <a:p>
            <a:pPr algn="ctr"/>
            <a:r>
              <a:rPr lang="fr-BE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graves 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135087" y="1646765"/>
            <a:ext cx="1553028" cy="477054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Multiply 6"/>
          <p:cNvSpPr/>
          <p:nvPr/>
        </p:nvSpPr>
        <p:spPr>
          <a:xfrm>
            <a:off x="3323769" y="1195930"/>
            <a:ext cx="1219201" cy="1359835"/>
          </a:xfrm>
          <a:prstGeom prst="mathMultiply">
            <a:avLst>
              <a:gd name="adj1" fmla="val 4762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77646" y="3595214"/>
            <a:ext cx="528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511312"/>
                </a:solidFill>
                <a:latin typeface="Verdana"/>
                <a:cs typeface="Verdana"/>
              </a:rPr>
              <a:t>•	</a:t>
            </a: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40% </a:t>
            </a:r>
            <a:r>
              <a:rPr lang="fr-BE" dirty="0" smtClean="0">
                <a:solidFill>
                  <a:srgbClr val="511312"/>
                </a:solidFill>
                <a:latin typeface="Verdana"/>
                <a:cs typeface="Verdana"/>
              </a:rPr>
              <a:t>des chevaux </a:t>
            </a: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avec</a:t>
            </a:r>
            <a:r>
              <a:rPr lang="fr-BE" dirty="0" smtClean="0">
                <a:solidFill>
                  <a:srgbClr val="511312"/>
                </a:solidFill>
                <a:latin typeface="Verdana"/>
                <a:cs typeface="Verdana"/>
              </a:rPr>
              <a:t> des lésions montrent des 	</a:t>
            </a: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symptômes</a:t>
            </a:r>
            <a:r>
              <a:rPr lang="fr-BE" dirty="0" smtClean="0">
                <a:solidFill>
                  <a:srgbClr val="511312"/>
                </a:solidFill>
                <a:latin typeface="Verdana"/>
                <a:cs typeface="Verdana"/>
              </a:rPr>
              <a:t> cliniques </a:t>
            </a:r>
          </a:p>
          <a:p>
            <a:endParaRPr lang="fr-BE" dirty="0"/>
          </a:p>
        </p:txBody>
      </p:sp>
      <p:sp>
        <p:nvSpPr>
          <p:cNvPr id="10" name="TextBox 9"/>
          <p:cNvSpPr txBox="1"/>
          <p:nvPr/>
        </p:nvSpPr>
        <p:spPr>
          <a:xfrm>
            <a:off x="577646" y="4852127"/>
            <a:ext cx="5175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511312"/>
                </a:solidFill>
                <a:latin typeface="Verdana"/>
                <a:cs typeface="Verdana"/>
              </a:rPr>
              <a:t>•	</a:t>
            </a: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90% </a:t>
            </a:r>
            <a:r>
              <a:rPr lang="fr-BE" dirty="0" smtClean="0">
                <a:solidFill>
                  <a:srgbClr val="511312"/>
                </a:solidFill>
                <a:latin typeface="Verdana"/>
                <a:cs typeface="Verdana"/>
              </a:rPr>
              <a:t>des chevaux avec des </a:t>
            </a: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symptômes clairs </a:t>
            </a:r>
            <a:r>
              <a:rPr lang="fr-BE" dirty="0" smtClean="0">
                <a:solidFill>
                  <a:srgbClr val="511312"/>
                </a:solidFill>
                <a:latin typeface="Verdana"/>
                <a:cs typeface="Verdana"/>
              </a:rPr>
              <a:t>ont des </a:t>
            </a: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lésions sévères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34304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57766"/>
            <a:ext cx="7772400" cy="8889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fr-BE" sz="3200" b="1" dirty="0" smtClean="0">
                <a:solidFill>
                  <a:srgbClr val="511312"/>
                </a:solidFill>
                <a:latin typeface="Verdana"/>
              </a:rPr>
              <a:t>Symptômes - Adulte</a:t>
            </a:r>
            <a:endParaRPr lang="fr-BE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1999" y="1692000"/>
            <a:ext cx="6358267" cy="3939543"/>
          </a:xfrm>
          <a:prstGeom prst="rect">
            <a:avLst/>
          </a:prstGeom>
        </p:spPr>
        <p:txBody>
          <a:bodyPr anchor="t"/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Appétit réduit, diminution de la boisson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Réduction de la performance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Réaction au niveau de la sangle</a:t>
            </a:r>
            <a:endParaRPr lang="fr-BE" b="1" dirty="0" smtClean="0">
              <a:solidFill>
                <a:srgbClr val="511312"/>
              </a:solidFill>
              <a:latin typeface="Verdana"/>
              <a:ea typeface="+mj-ea"/>
              <a:cs typeface="Verdana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Perte de poids, pelage terne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Bâillements fréquents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Tics à l’air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Tics de bouche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Rots (cardia soi-disant étanche)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Changements de comportement : irritabilité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  <a:ea typeface="+mj-ea"/>
                <a:cs typeface="Verdana"/>
              </a:rPr>
              <a:t>Coliques modérées  récidivantes 	sans causes apparentes</a:t>
            </a:r>
          </a:p>
        </p:txBody>
      </p:sp>
    </p:spTree>
    <p:extLst>
      <p:ext uri="{BB962C8B-B14F-4D97-AF65-F5344CB8AC3E}">
        <p14:creationId xmlns:p14="http://schemas.microsoft.com/office/powerpoint/2010/main" val="2937886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74914" y="728440"/>
            <a:ext cx="8229600" cy="635903"/>
          </a:xfrm>
          <a:prstGeom prst="rect">
            <a:avLst/>
          </a:prstGeom>
        </p:spPr>
        <p:txBody>
          <a:bodyPr anchor="t"/>
          <a:lstStyle/>
          <a:p>
            <a:pPr lvl="0" algn="l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fr-BE" sz="3200" b="1" dirty="0" smtClean="0">
                <a:solidFill>
                  <a:srgbClr val="511312"/>
                </a:solidFill>
                <a:latin typeface="Verdana"/>
              </a:rPr>
              <a:t>Symptômes - Poulain</a:t>
            </a:r>
            <a:endParaRPr lang="fr-BE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fr-BE" sz="1800" b="1" dirty="0" smtClean="0">
                <a:solidFill>
                  <a:srgbClr val="511312"/>
                </a:solidFill>
                <a:latin typeface="Verdana"/>
                <a:cs typeface="Verdana"/>
              </a:rPr>
              <a:t>Plus de décubitus, souvent sur le dos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1800" b="1" dirty="0" smtClean="0">
                <a:solidFill>
                  <a:srgbClr val="511312"/>
                </a:solidFill>
                <a:latin typeface="Verdana"/>
                <a:cs typeface="Verdana"/>
              </a:rPr>
              <a:t>Grincement de dents, salivation abondante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1800" b="1" dirty="0" smtClean="0">
                <a:solidFill>
                  <a:srgbClr val="511312"/>
                </a:solidFill>
                <a:latin typeface="Verdana"/>
                <a:cs typeface="Verdana"/>
              </a:rPr>
              <a:t>Urines abondantes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1800" b="1" dirty="0" smtClean="0">
                <a:solidFill>
                  <a:srgbClr val="511312"/>
                </a:solidFill>
                <a:latin typeface="Verdana"/>
                <a:cs typeface="Verdana"/>
              </a:rPr>
              <a:t>Diarrhée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1800" b="1" dirty="0" smtClean="0">
                <a:solidFill>
                  <a:srgbClr val="511312"/>
                </a:solidFill>
                <a:latin typeface="Verdana"/>
                <a:cs typeface="Verdana"/>
              </a:rPr>
              <a:t>Apathie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1800" b="1" dirty="0" smtClean="0">
                <a:solidFill>
                  <a:srgbClr val="511312"/>
                </a:solidFill>
                <a:latin typeface="Verdana"/>
                <a:cs typeface="Verdana"/>
              </a:rPr>
              <a:t>Bâillements</a:t>
            </a:r>
            <a:endParaRPr lang="fr-BE" sz="18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pic>
        <p:nvPicPr>
          <p:cNvPr id="5" name="Picture 7" descr="Veulen speeksel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2430" y="3642384"/>
            <a:ext cx="2844270" cy="282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28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28133"/>
            <a:ext cx="7772400" cy="444499"/>
          </a:xfrm>
          <a:prstGeom prst="rect">
            <a:avLst/>
          </a:prstGeom>
        </p:spPr>
        <p:txBody>
          <a:bodyPr anchor="t"/>
          <a:lstStyle/>
          <a:p>
            <a:pPr lvl="0">
              <a:lnSpc>
                <a:spcPts val="27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rgbClr val="511312"/>
                </a:solidFill>
                <a:latin typeface="Verdana"/>
              </a:rPr>
              <a:t>Diagnostic</a:t>
            </a:r>
            <a:endParaRPr lang="en-US" sz="3200" b="1" dirty="0">
              <a:solidFill>
                <a:srgbClr val="511312"/>
              </a:solidFill>
              <a:latin typeface="Verdana"/>
              <a:cs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1999" y="1692000"/>
            <a:ext cx="8161667" cy="3227133"/>
          </a:xfrm>
          <a:prstGeom prst="rect">
            <a:avLst/>
          </a:prstGeom>
        </p:spPr>
        <p:txBody>
          <a:bodyPr anchor="t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  <a:tab pos="804863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Examen sanguin </a:t>
            </a: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  <a:sym typeface="Wingdings" panose="05000000000000000000" pitchFamily="2" charset="2"/>
              </a:rPr>
              <a:t></a:t>
            </a: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 </a:t>
            </a:r>
            <a:r>
              <a:rPr lang="fr-BE" b="1" dirty="0">
                <a:solidFill>
                  <a:srgbClr val="511312"/>
                </a:solidFill>
                <a:latin typeface="Verdana"/>
                <a:cs typeface="Verdana"/>
              </a:rPr>
              <a:t>P</a:t>
            </a: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as de paramètres spécifiques !!!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  <a:tab pos="804863" algn="l"/>
              </a:tabLst>
            </a:pPr>
            <a:endParaRPr lang="fr-BE" b="1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  <a:tab pos="804863" algn="l"/>
              </a:tabLst>
            </a:pPr>
            <a:r>
              <a:rPr lang="fr-BE" b="1" u="sng" dirty="0" smtClean="0">
                <a:solidFill>
                  <a:srgbClr val="511312"/>
                </a:solidFill>
                <a:latin typeface="Verdana"/>
                <a:cs typeface="Verdana"/>
              </a:rPr>
              <a:t>Gastroscopie</a:t>
            </a: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 : examen de choix !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71463" algn="l"/>
                <a:tab pos="541338" algn="l"/>
                <a:tab pos="804863" algn="l"/>
              </a:tabLst>
            </a:pPr>
            <a:endParaRPr lang="fr-BE" b="1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71463" algn="l"/>
                <a:tab pos="541338" algn="l"/>
                <a:tab pos="804863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Contraintes : 12 heures de jeûne complet et 3 heures sans eau</a:t>
            </a:r>
          </a:p>
          <a:p>
            <a:pPr lvl="1">
              <a:spcAft>
                <a:spcPts val="600"/>
              </a:spcAft>
              <a:tabLst>
                <a:tab pos="271463" algn="l"/>
                <a:tab pos="541338" algn="l"/>
                <a:tab pos="804863" algn="l"/>
              </a:tabLst>
            </a:pPr>
            <a:endParaRPr lang="fr-BE" b="1" dirty="0" smtClean="0">
              <a:solidFill>
                <a:srgbClr val="511312"/>
              </a:solidFill>
              <a:latin typeface="Verdana"/>
              <a:cs typeface="Verdana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1463" algn="l"/>
                <a:tab pos="541338" algn="l"/>
                <a:tab pos="804863" algn="l"/>
              </a:tabLst>
            </a:pPr>
            <a:r>
              <a:rPr lang="fr-BE" b="1" dirty="0" smtClean="0">
                <a:solidFill>
                  <a:srgbClr val="511312"/>
                </a:solidFill>
                <a:latin typeface="Verdana"/>
                <a:cs typeface="Verdana"/>
              </a:rPr>
              <a:t>Diagnostic par traitement : tester le traitement quelques jours et réévaluer</a:t>
            </a:r>
            <a:r>
              <a:rPr lang="nl-BE" dirty="0" smtClean="0">
                <a:solidFill>
                  <a:srgbClr val="511312"/>
                </a:solidFill>
                <a:latin typeface="Verdana"/>
                <a:cs typeface="Verdana"/>
              </a:rPr>
              <a:t>	</a:t>
            </a:r>
            <a:endParaRPr lang="en-US" dirty="0" smtClean="0">
              <a:solidFill>
                <a:srgbClr val="51131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00371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4382</TotalTime>
  <Words>602</Words>
  <Application>Microsoft Office PowerPoint</Application>
  <PresentationFormat>Affichage à l'écran (4:3)</PresentationFormat>
  <Paragraphs>257</Paragraphs>
  <Slides>29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Equine Gastric Ulcer   Syndrome(EGUS) chez les   chevaux      Dr. Thierry Eeckhout DVM</vt:lpstr>
      <vt:lpstr>Présentation PowerPoint</vt:lpstr>
      <vt:lpstr>Présentation PowerPoint</vt:lpstr>
      <vt:lpstr>Présentation PowerPoint</vt:lpstr>
      <vt:lpstr>Rappel anatomique</vt:lpstr>
      <vt:lpstr>Présentation PowerPoint</vt:lpstr>
      <vt:lpstr>Présentation PowerPoint</vt:lpstr>
      <vt:lpstr>Symptômes - Poulain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attention!</vt:lpstr>
    </vt:vector>
  </TitlesOfParts>
  <Company>Matt Art Concept &amp;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EquiHealthServices een nieuwe en unieke service van Merial</dc:title>
  <dc:creator>Sander de Rijk</dc:creator>
  <cp:lastModifiedBy>Thierry</cp:lastModifiedBy>
  <cp:revision>257</cp:revision>
  <cp:lastPrinted>2016-04-27T10:36:19Z</cp:lastPrinted>
  <dcterms:created xsi:type="dcterms:W3CDTF">2012-01-13T09:25:13Z</dcterms:created>
  <dcterms:modified xsi:type="dcterms:W3CDTF">2016-05-15T10:07:08Z</dcterms:modified>
</cp:coreProperties>
</file>